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sldIdLst>
    <p:sldId id="256" r:id="rId5"/>
    <p:sldId id="257" r:id="rId6"/>
    <p:sldId id="258" r:id="rId7"/>
    <p:sldId id="259" r:id="rId8"/>
    <p:sldId id="260" r:id="rId9"/>
    <p:sldId id="261" r:id="rId10"/>
    <p:sldId id="266" r:id="rId11"/>
    <p:sldId id="267" r:id="rId12"/>
    <p:sldId id="262" r:id="rId13"/>
    <p:sldId id="263" r:id="rId14"/>
    <p:sldId id="264" r:id="rId15"/>
    <p:sldId id="265" r:id="rId16"/>
  </p:sldIdLst>
  <p:sldSz cx="9906000" cy="6858000" type="A4"/>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Poppins" panose="00000500000000000000" pitchFamily="2" charset="0"/>
      <p:regular r:id="rId24"/>
      <p:bold r:id="rId25"/>
      <p:italic r:id="rId26"/>
      <p:boldItalic r:id="rId27"/>
    </p:embeddedFont>
    <p:embeddedFont>
      <p:font typeface="Poppins Medium" panose="00000600000000000000" pitchFamily="2" charset="0"/>
      <p:regular r:id="rId28"/>
      <p: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Cook" initials="SC" lastIdx="2" clrIdx="0">
    <p:extLst>
      <p:ext uri="{19B8F6BF-5375-455C-9EA6-DF929625EA0E}">
        <p15:presenceInfo xmlns:p15="http://schemas.microsoft.com/office/powerpoint/2012/main" userId="Sam Co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CD6EF-04B6-404A-AF1A-1DAE48F2E29B}" type="datetimeFigureOut">
              <a:rPr lang="en-GB" smtClean="0"/>
              <a:t>01/03/2023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622B5-7D4B-4188-922C-F99C8A8433B6}" type="slidenum">
              <a:rPr lang="en-GB" smtClean="0"/>
              <a:t>‹#›</a:t>
            </a:fld>
            <a:endParaRPr lang="en-GB"/>
          </a:p>
        </p:txBody>
      </p:sp>
    </p:spTree>
    <p:extLst>
      <p:ext uri="{BB962C8B-B14F-4D97-AF65-F5344CB8AC3E}">
        <p14:creationId xmlns:p14="http://schemas.microsoft.com/office/powerpoint/2010/main" val="306762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1B622B5-7D4B-4188-922C-F99C8A8433B6}" type="slidenum">
              <a:rPr lang="en-GB" smtClean="0"/>
              <a:t>5</a:t>
            </a:fld>
            <a:endParaRPr lang="en-GB"/>
          </a:p>
        </p:txBody>
      </p:sp>
    </p:spTree>
    <p:extLst>
      <p:ext uri="{BB962C8B-B14F-4D97-AF65-F5344CB8AC3E}">
        <p14:creationId xmlns:p14="http://schemas.microsoft.com/office/powerpoint/2010/main" val="2561673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DE3311-FD2C-4B6C-975D-F2ABD9EAFB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a:stretch/>
        </p:blipFill>
        <p:spPr>
          <a:xfrm>
            <a:off x="0" y="0"/>
            <a:ext cx="9906000" cy="6858000"/>
          </a:xfrm>
          <a:prstGeom prst="rect">
            <a:avLst/>
          </a:prstGeom>
        </p:spPr>
      </p:pic>
      <p:sp>
        <p:nvSpPr>
          <p:cNvPr id="8" name="TextBox 7">
            <a:extLst>
              <a:ext uri="{FF2B5EF4-FFF2-40B4-BE49-F238E27FC236}">
                <a16:creationId xmlns:a16="http://schemas.microsoft.com/office/drawing/2014/main" id="{09FC1E85-4917-45E5-9918-8B453439979A}"/>
              </a:ext>
            </a:extLst>
          </p:cNvPr>
          <p:cNvSpPr txBox="1"/>
          <p:nvPr userDrawn="1"/>
        </p:nvSpPr>
        <p:spPr>
          <a:xfrm>
            <a:off x="6414466" y="153642"/>
            <a:ext cx="3326296" cy="461665"/>
          </a:xfrm>
          <a:prstGeom prst="rect">
            <a:avLst/>
          </a:prstGeom>
          <a:noFill/>
        </p:spPr>
        <p:txBody>
          <a:bodyPr wrap="square" rtlCol="0">
            <a:spAutoFit/>
          </a:bodyPr>
          <a:lstStyle/>
          <a:p>
            <a:pPr algn="r"/>
            <a:r>
              <a:rPr lang="en-US" sz="2400" b="1">
                <a:solidFill>
                  <a:schemeClr val="bg1"/>
                </a:solidFill>
                <a:latin typeface="Poppins" panose="00000500000000000000" pitchFamily="2" charset="0"/>
                <a:cs typeface="Poppins" panose="00000500000000000000" pitchFamily="2" charset="0"/>
              </a:rPr>
              <a:t>APPLICANT PACK</a:t>
            </a:r>
            <a:endParaRPr lang="en-GB" sz="2400" b="1">
              <a:solidFill>
                <a:schemeClr val="bg1"/>
              </a:solidFill>
              <a:latin typeface="Poppins" panose="00000500000000000000" pitchFamily="2" charset="0"/>
              <a:cs typeface="Poppins" panose="00000500000000000000" pitchFamily="2" charset="0"/>
            </a:endParaRPr>
          </a:p>
        </p:txBody>
      </p:sp>
      <p:sp>
        <p:nvSpPr>
          <p:cNvPr id="9" name="Title 8">
            <a:extLst>
              <a:ext uri="{FF2B5EF4-FFF2-40B4-BE49-F238E27FC236}">
                <a16:creationId xmlns:a16="http://schemas.microsoft.com/office/drawing/2014/main" id="{0EB33950-50E1-456A-A2D1-37486C3002F5}"/>
              </a:ext>
            </a:extLst>
          </p:cNvPr>
          <p:cNvSpPr>
            <a:spLocks noGrp="1"/>
          </p:cNvSpPr>
          <p:nvPr>
            <p:ph type="title" hasCustomPrompt="1"/>
          </p:nvPr>
        </p:nvSpPr>
        <p:spPr>
          <a:xfrm>
            <a:off x="681037" y="2184402"/>
            <a:ext cx="8543925" cy="1325563"/>
          </a:xfrm>
        </p:spPr>
        <p:txBody>
          <a:bodyPr>
            <a:noAutofit/>
          </a:bodyPr>
          <a:lstStyle>
            <a:lvl1pPr algn="ctr">
              <a:defRPr sz="4800" b="1">
                <a:solidFill>
                  <a:schemeClr val="bg1"/>
                </a:solidFill>
                <a:latin typeface="Poppins" panose="00000500000000000000" pitchFamily="2" charset="0"/>
                <a:cs typeface="Poppins" panose="00000500000000000000" pitchFamily="2" charset="0"/>
              </a:defRPr>
            </a:lvl1pPr>
          </a:lstStyle>
          <a:p>
            <a:r>
              <a:rPr lang="en-US"/>
              <a:t>Job Title </a:t>
            </a:r>
            <a:endParaRPr lang="en-GB"/>
          </a:p>
        </p:txBody>
      </p:sp>
      <p:pic>
        <p:nvPicPr>
          <p:cNvPr id="10" name="Picture 9">
            <a:extLst>
              <a:ext uri="{FF2B5EF4-FFF2-40B4-BE49-F238E27FC236}">
                <a16:creationId xmlns:a16="http://schemas.microsoft.com/office/drawing/2014/main" id="{A9748472-4B70-4993-8903-52B3684234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134" y="6176393"/>
            <a:ext cx="1484601" cy="402865"/>
          </a:xfrm>
          <a:prstGeom prst="rect">
            <a:avLst/>
          </a:prstGeom>
        </p:spPr>
      </p:pic>
    </p:spTree>
    <p:extLst>
      <p:ext uri="{BB962C8B-B14F-4D97-AF65-F5344CB8AC3E}">
        <p14:creationId xmlns:p14="http://schemas.microsoft.com/office/powerpoint/2010/main" val="147340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15158 - Bath - Powerpoint - Background2.jpg">
            <a:extLst>
              <a:ext uri="{FF2B5EF4-FFF2-40B4-BE49-F238E27FC236}">
                <a16:creationId xmlns:a16="http://schemas.microsoft.com/office/drawing/2014/main" id="{E6E1B0DA-4C95-4CB0-A23B-9C705449A0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a:stretch/>
        </p:blipFill>
        <p:spPr>
          <a:xfrm>
            <a:off x="0" y="0"/>
            <a:ext cx="9906000" cy="6858000"/>
          </a:xfrm>
          <a:prstGeom prst="rect">
            <a:avLst/>
          </a:prstGeom>
        </p:spPr>
      </p:pic>
      <p:sp>
        <p:nvSpPr>
          <p:cNvPr id="3" name="Content Placeholder 2"/>
          <p:cNvSpPr>
            <a:spLocks noGrp="1"/>
          </p:cNvSpPr>
          <p:nvPr>
            <p:ph idx="1" hasCustomPrompt="1"/>
          </p:nvPr>
        </p:nvSpPr>
        <p:spPr>
          <a:xfrm>
            <a:off x="681038" y="1073150"/>
            <a:ext cx="8543925" cy="4351338"/>
          </a:xfrm>
        </p:spPr>
        <p:txBody>
          <a:bodyPr>
            <a:normAutofit/>
          </a:bodyPr>
          <a:lstStyle>
            <a:lvl1pPr marL="0" indent="0">
              <a:spcBef>
                <a:spcPts val="0"/>
              </a:spcBef>
              <a:spcAft>
                <a:spcPts val="1200"/>
              </a:spcAft>
              <a:buNone/>
              <a:defRPr sz="1600">
                <a:latin typeface="Poppins" panose="00000500000000000000" pitchFamily="2" charset="0"/>
                <a:cs typeface="Poppins" panose="00000500000000000000" pitchFamily="2" charset="0"/>
              </a:defRPr>
            </a:lvl1pPr>
          </a:lstStyle>
          <a:p>
            <a:pPr lvl="0"/>
            <a:r>
              <a:rPr lang="en-US"/>
              <a:t>Edit text</a:t>
            </a:r>
          </a:p>
        </p:txBody>
      </p:sp>
      <p:sp>
        <p:nvSpPr>
          <p:cNvPr id="8" name="Title 7">
            <a:extLst>
              <a:ext uri="{FF2B5EF4-FFF2-40B4-BE49-F238E27FC236}">
                <a16:creationId xmlns:a16="http://schemas.microsoft.com/office/drawing/2014/main" id="{27938B96-7F46-4899-AC79-36BA9E9CD4FC}"/>
              </a:ext>
            </a:extLst>
          </p:cNvPr>
          <p:cNvSpPr>
            <a:spLocks noGrp="1"/>
          </p:cNvSpPr>
          <p:nvPr>
            <p:ph type="title" hasCustomPrompt="1"/>
          </p:nvPr>
        </p:nvSpPr>
        <p:spPr>
          <a:xfrm>
            <a:off x="681038" y="365127"/>
            <a:ext cx="8543925" cy="606423"/>
          </a:xfrm>
        </p:spPr>
        <p:txBody>
          <a:bodyPr>
            <a:normAutofit/>
          </a:bodyPr>
          <a:lstStyle>
            <a:lvl1pPr>
              <a:defRPr sz="2400">
                <a:solidFill>
                  <a:srgbClr val="0001B4"/>
                </a:solidFill>
                <a:latin typeface="Poppins" panose="00000500000000000000" pitchFamily="2" charset="0"/>
                <a:cs typeface="Poppins" panose="00000500000000000000" pitchFamily="2" charset="0"/>
              </a:defRPr>
            </a:lvl1pPr>
          </a:lstStyle>
          <a:p>
            <a:r>
              <a:rPr lang="en-US"/>
              <a:t>Title</a:t>
            </a:r>
            <a:endParaRPr lang="en-GB"/>
          </a:p>
        </p:txBody>
      </p:sp>
      <p:pic>
        <p:nvPicPr>
          <p:cNvPr id="5" name="Picture 4">
            <a:extLst>
              <a:ext uri="{FF2B5EF4-FFF2-40B4-BE49-F238E27FC236}">
                <a16:creationId xmlns:a16="http://schemas.microsoft.com/office/drawing/2014/main" id="{7BC46ACA-4B30-457D-951B-7879FF01B7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135" y="6176392"/>
            <a:ext cx="1484600" cy="402865"/>
          </a:xfrm>
          <a:prstGeom prst="rect">
            <a:avLst/>
          </a:prstGeom>
        </p:spPr>
      </p:pic>
    </p:spTree>
    <p:extLst>
      <p:ext uri="{BB962C8B-B14F-4D97-AF65-F5344CB8AC3E}">
        <p14:creationId xmlns:p14="http://schemas.microsoft.com/office/powerpoint/2010/main" val="132621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AE48-B745-4258-9A90-FF3B260274A3}" type="datetimeFigureOut">
              <a:rPr lang="en-GB" smtClean="0"/>
              <a:t>01/03/2023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DC88E-0A8F-4DEE-B853-4F2B83600CC2}" type="slidenum">
              <a:rPr lang="en-GB" smtClean="0"/>
              <a:t>‹#›</a:t>
            </a:fld>
            <a:endParaRPr lang="en-GB"/>
          </a:p>
        </p:txBody>
      </p:sp>
    </p:spTree>
    <p:extLst>
      <p:ext uri="{BB962C8B-B14F-4D97-AF65-F5344CB8AC3E}">
        <p14:creationId xmlns:p14="http://schemas.microsoft.com/office/powerpoint/2010/main" val="165136358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ath.ac.uk/guides/staff-benefi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thesubath.com/care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277F-6CD0-421C-AB5A-81E03D8EF0CC}"/>
              </a:ext>
            </a:extLst>
          </p:cNvPr>
          <p:cNvSpPr>
            <a:spLocks noGrp="1"/>
          </p:cNvSpPr>
          <p:nvPr>
            <p:ph type="ctrTitle"/>
          </p:nvPr>
        </p:nvSpPr>
        <p:spPr>
          <a:xfrm>
            <a:off x="742950" y="1122363"/>
            <a:ext cx="8420100" cy="2387600"/>
          </a:xfrm>
        </p:spPr>
        <p:txBody>
          <a:bodyPr/>
          <a:lstStyle/>
          <a:p>
            <a:r>
              <a:rPr lang="en-GB" sz="6000" dirty="0"/>
              <a:t>Volunteering</a:t>
            </a:r>
            <a:br>
              <a:rPr lang="en-GB" sz="6000" dirty="0"/>
            </a:br>
            <a:r>
              <a:rPr lang="en-GB" sz="6000" dirty="0"/>
              <a:t>Coordinator</a:t>
            </a:r>
          </a:p>
        </p:txBody>
      </p:sp>
    </p:spTree>
    <p:extLst>
      <p:ext uri="{BB962C8B-B14F-4D97-AF65-F5344CB8AC3E}">
        <p14:creationId xmlns:p14="http://schemas.microsoft.com/office/powerpoint/2010/main" val="166778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C5F08E-351D-4010-A682-2AD715359B89}"/>
              </a:ext>
            </a:extLst>
          </p:cNvPr>
          <p:cNvSpPr>
            <a:spLocks noGrp="1"/>
          </p:cNvSpPr>
          <p:nvPr>
            <p:ph idx="1"/>
          </p:nvPr>
        </p:nvSpPr>
        <p:spPr>
          <a:xfrm>
            <a:off x="681038" y="1073150"/>
            <a:ext cx="8543925" cy="4955510"/>
          </a:xfrm>
        </p:spPr>
        <p:txBody>
          <a:bodyPr vert="horz" lIns="91440" tIns="45720" rIns="91440" bIns="45720" rtlCol="0" anchor="t">
            <a:normAutofit/>
          </a:bodyPr>
          <a:lstStyle/>
          <a:p>
            <a:pPr>
              <a:lnSpc>
                <a:spcPct val="120000"/>
              </a:lnSpc>
            </a:pPr>
            <a:r>
              <a:rPr lang="en-US" dirty="0">
                <a:solidFill>
                  <a:schemeClr val="accent6">
                    <a:lumMod val="10000"/>
                  </a:schemeClr>
                </a:solidFill>
                <a:latin typeface="Poppins"/>
                <a:cs typeface="Poppins"/>
              </a:rPr>
              <a:t>We offer competitive salaries, a vibrant and fun working environment and flexible working to enable your work-life balance.  </a:t>
            </a:r>
            <a:endParaRPr lang="en-US">
              <a:solidFill>
                <a:schemeClr val="accent6">
                  <a:lumMod val="10000"/>
                </a:schemeClr>
              </a:solidFill>
            </a:endParaRPr>
          </a:p>
          <a:p>
            <a:pPr>
              <a:lnSpc>
                <a:spcPct val="120000"/>
              </a:lnSpc>
            </a:pPr>
            <a:r>
              <a:rPr lang="en-US" dirty="0">
                <a:solidFill>
                  <a:schemeClr val="accent6">
                    <a:lumMod val="10000"/>
                  </a:schemeClr>
                </a:solidFill>
                <a:latin typeface="Poppins"/>
                <a:cs typeface="Poppins"/>
              </a:rPr>
              <a:t>We offer more than just a “job”; we offer career opportunities for committed and ambitious people to help shape our </a:t>
            </a:r>
            <a:r>
              <a:rPr lang="en-US" dirty="0" err="1">
                <a:solidFill>
                  <a:schemeClr val="accent6">
                    <a:lumMod val="10000"/>
                  </a:schemeClr>
                </a:solidFill>
                <a:latin typeface="Poppins"/>
                <a:cs typeface="Poppins"/>
              </a:rPr>
              <a:t>organisation</a:t>
            </a:r>
            <a:r>
              <a:rPr lang="en-US" dirty="0">
                <a:solidFill>
                  <a:schemeClr val="accent6">
                    <a:lumMod val="10000"/>
                  </a:schemeClr>
                </a:solidFill>
                <a:latin typeface="Poppins"/>
                <a:cs typeface="Poppins"/>
              </a:rPr>
              <a:t> and the lives of the students we represent. </a:t>
            </a:r>
            <a:endParaRPr lang="en-US" dirty="0">
              <a:solidFill>
                <a:schemeClr val="accent6">
                  <a:lumMod val="10000"/>
                </a:schemeClr>
              </a:solidFill>
            </a:endParaRPr>
          </a:p>
          <a:p>
            <a:pPr>
              <a:lnSpc>
                <a:spcPct val="120000"/>
              </a:lnSpc>
            </a:pPr>
            <a:r>
              <a:rPr lang="en-US" dirty="0">
                <a:solidFill>
                  <a:schemeClr val="accent6">
                    <a:lumMod val="10000"/>
                  </a:schemeClr>
                </a:solidFill>
                <a:latin typeface="Poppins"/>
                <a:cs typeface="Poppins"/>
              </a:rPr>
              <a:t>Our staff enjoy a safe and pleasant working environment, with a variety of benefits encompassing pay, generous pension and work-life balance, along with excellent facilities on campus. </a:t>
            </a:r>
            <a:endParaRPr lang="en-US" dirty="0">
              <a:solidFill>
                <a:schemeClr val="accent6">
                  <a:lumMod val="10000"/>
                </a:schemeClr>
              </a:solidFill>
            </a:endParaRPr>
          </a:p>
          <a:p>
            <a:pPr>
              <a:lnSpc>
                <a:spcPct val="120000"/>
              </a:lnSpc>
            </a:pPr>
            <a:r>
              <a:rPr lang="en-US" dirty="0">
                <a:solidFill>
                  <a:schemeClr val="accent6">
                    <a:lumMod val="10000"/>
                  </a:schemeClr>
                </a:solidFill>
                <a:latin typeface="Poppins"/>
                <a:cs typeface="Poppins"/>
              </a:rPr>
              <a:t>You can find out more at: </a:t>
            </a:r>
            <a:r>
              <a:rPr lang="en-US" dirty="0">
                <a:solidFill>
                  <a:schemeClr val="accent6">
                    <a:lumMod val="10000"/>
                  </a:schemeClr>
                </a:solidFill>
                <a:latin typeface="Poppins"/>
                <a:cs typeface="Poppins"/>
                <a:hlinkClick r:id="rId2">
                  <a:extLst>
                    <a:ext uri="{A12FA001-AC4F-418D-AE19-62706E023703}">
                      <ahyp:hlinkClr xmlns:ahyp="http://schemas.microsoft.com/office/drawing/2018/hyperlinkcolor" val="tx"/>
                    </a:ext>
                  </a:extLst>
                </a:hlinkClick>
              </a:rPr>
              <a:t>bath.ac.uk/guides/staff-benefits/</a:t>
            </a:r>
            <a:r>
              <a:rPr lang="en-US" dirty="0">
                <a:solidFill>
                  <a:schemeClr val="accent6">
                    <a:lumMod val="10000"/>
                  </a:schemeClr>
                </a:solidFill>
                <a:latin typeface="Poppins"/>
                <a:cs typeface="Poppins"/>
              </a:rPr>
              <a:t>  </a:t>
            </a:r>
            <a:endParaRPr lang="en-US" dirty="0">
              <a:solidFill>
                <a:schemeClr val="accent6">
                  <a:lumMod val="10000"/>
                </a:schemeClr>
              </a:solidFill>
            </a:endParaRPr>
          </a:p>
          <a:p>
            <a:pPr>
              <a:lnSpc>
                <a:spcPct val="120000"/>
              </a:lnSpc>
            </a:pPr>
            <a:r>
              <a:rPr lang="en-US" dirty="0">
                <a:solidFill>
                  <a:schemeClr val="accent6">
                    <a:lumMod val="10000"/>
                  </a:schemeClr>
                </a:solidFill>
                <a:latin typeface="Poppins"/>
                <a:cs typeface="Poppins"/>
              </a:rPr>
              <a:t>Join us and be part of our story!</a:t>
            </a:r>
          </a:p>
        </p:txBody>
      </p:sp>
      <p:sp>
        <p:nvSpPr>
          <p:cNvPr id="3" name="Title 2">
            <a:extLst>
              <a:ext uri="{FF2B5EF4-FFF2-40B4-BE49-F238E27FC236}">
                <a16:creationId xmlns:a16="http://schemas.microsoft.com/office/drawing/2014/main" id="{A389A58F-EBB1-4347-80BA-E2CD4EDD9F0F}"/>
              </a:ext>
            </a:extLst>
          </p:cNvPr>
          <p:cNvSpPr>
            <a:spLocks noGrp="1"/>
          </p:cNvSpPr>
          <p:nvPr>
            <p:ph type="title"/>
          </p:nvPr>
        </p:nvSpPr>
        <p:spPr/>
        <p:txBody>
          <a:bodyPr>
            <a:normAutofit/>
          </a:bodyPr>
          <a:lstStyle/>
          <a:p>
            <a:r>
              <a:rPr lang="en-US"/>
              <a:t>Other benefits</a:t>
            </a:r>
            <a:endParaRPr lang="en-GB"/>
          </a:p>
        </p:txBody>
      </p:sp>
    </p:spTree>
    <p:extLst>
      <p:ext uri="{BB962C8B-B14F-4D97-AF65-F5344CB8AC3E}">
        <p14:creationId xmlns:p14="http://schemas.microsoft.com/office/powerpoint/2010/main" val="150479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0B0F8F-3D66-44F2-BF55-469B3E2C4CD1}"/>
              </a:ext>
            </a:extLst>
          </p:cNvPr>
          <p:cNvSpPr>
            <a:spLocks noGrp="1"/>
          </p:cNvSpPr>
          <p:nvPr>
            <p:ph idx="1"/>
          </p:nvPr>
        </p:nvSpPr>
        <p:spPr/>
        <p:txBody>
          <a:bodyPr vert="horz" lIns="91440" tIns="45720" rIns="91440" bIns="45720" rtlCol="0" anchor="t">
            <a:normAutofit/>
          </a:bodyPr>
          <a:lstStyle/>
          <a:p>
            <a:r>
              <a:rPr lang="en-US" dirty="0">
                <a:solidFill>
                  <a:schemeClr val="accent6">
                    <a:lumMod val="10000"/>
                  </a:schemeClr>
                </a:solidFill>
                <a:latin typeface="Poppins Medium"/>
                <a:cs typeface="Poppins Medium"/>
              </a:rPr>
              <a:t>Find out more </a:t>
            </a:r>
            <a:endParaRPr lang="en-US" dirty="0">
              <a:solidFill>
                <a:schemeClr val="accent6">
                  <a:lumMod val="10000"/>
                </a:schemeClr>
              </a:solidFill>
              <a:latin typeface="Poppins Medium" panose="00000600000000000000" pitchFamily="2" charset="0"/>
              <a:cs typeface="Poppins Medium" panose="00000600000000000000" pitchFamily="2" charset="0"/>
            </a:endParaRPr>
          </a:p>
          <a:p>
            <a:r>
              <a:rPr lang="en-US" dirty="0">
                <a:solidFill>
                  <a:schemeClr val="accent6">
                    <a:lumMod val="10000"/>
                  </a:schemeClr>
                </a:solidFill>
                <a:latin typeface="Poppins"/>
                <a:cs typeface="Poppins"/>
              </a:rPr>
              <a:t>For more information and an informal chat about the role please contact: </a:t>
            </a:r>
            <a:endParaRPr lang="en-US" dirty="0">
              <a:solidFill>
                <a:schemeClr val="accent6">
                  <a:lumMod val="10000"/>
                </a:schemeClr>
              </a:solidFill>
            </a:endParaRPr>
          </a:p>
          <a:p>
            <a:r>
              <a:rPr lang="en-US" dirty="0">
                <a:solidFill>
                  <a:schemeClr val="accent6">
                    <a:lumMod val="10000"/>
                  </a:schemeClr>
                </a:solidFill>
                <a:latin typeface="Poppins"/>
                <a:cs typeface="Poppins"/>
              </a:rPr>
              <a:t>Anna Boneham, Volunteer and Society Manager, 01225 383198 , susao@bath.ac.uk</a:t>
            </a:r>
          </a:p>
          <a:p>
            <a:r>
              <a:rPr lang="en-US" dirty="0">
                <a:solidFill>
                  <a:schemeClr val="accent6">
                    <a:lumMod val="10000"/>
                  </a:schemeClr>
                </a:solidFill>
                <a:latin typeface="Poppins Medium"/>
                <a:cs typeface="Poppins Medium"/>
              </a:rPr>
              <a:t>How to apply </a:t>
            </a:r>
            <a:endParaRPr lang="en-US" dirty="0">
              <a:solidFill>
                <a:schemeClr val="accent6">
                  <a:lumMod val="10000"/>
                </a:schemeClr>
              </a:solidFill>
              <a:latin typeface="Poppins Medium" panose="00000600000000000000" pitchFamily="2" charset="0"/>
              <a:cs typeface="Poppins Medium" panose="00000600000000000000" pitchFamily="2" charset="0"/>
            </a:endParaRPr>
          </a:p>
          <a:p>
            <a:r>
              <a:rPr lang="en-US" dirty="0">
                <a:solidFill>
                  <a:schemeClr val="accent6">
                    <a:lumMod val="10000"/>
                  </a:schemeClr>
                </a:solidFill>
                <a:latin typeface="Poppins"/>
                <a:cs typeface="Poppins"/>
              </a:rPr>
              <a:t>Applications are online. To apply for this role, please visit  the job posting at: </a:t>
            </a:r>
            <a:endParaRPr lang="en-US" dirty="0">
              <a:solidFill>
                <a:schemeClr val="accent6">
                  <a:lumMod val="10000"/>
                </a:schemeClr>
              </a:solidFill>
            </a:endParaRPr>
          </a:p>
          <a:p>
            <a:r>
              <a:rPr lang="en-US" dirty="0">
                <a:solidFill>
                  <a:schemeClr val="accent6">
                    <a:lumMod val="10000"/>
                  </a:schemeClr>
                </a:solidFill>
                <a:latin typeface="Poppins"/>
                <a:cs typeface="Poppins"/>
                <a:hlinkClick r:id="rId2">
                  <a:extLst>
                    <a:ext uri="{A12FA001-AC4F-418D-AE19-62706E023703}">
                      <ahyp:hlinkClr xmlns:ahyp="http://schemas.microsoft.com/office/drawing/2018/hyperlinkcolor" val="tx"/>
                    </a:ext>
                  </a:extLst>
                </a:hlinkClick>
              </a:rPr>
              <a:t>thesubath.com/careers/</a:t>
            </a:r>
            <a:r>
              <a:rPr lang="en-US" dirty="0">
                <a:solidFill>
                  <a:schemeClr val="accent6">
                    <a:lumMod val="10000"/>
                  </a:schemeClr>
                </a:solidFill>
                <a:latin typeface="Poppins"/>
                <a:cs typeface="Poppins"/>
              </a:rPr>
              <a:t>  </a:t>
            </a:r>
            <a:endParaRPr lang="en-US" dirty="0">
              <a:solidFill>
                <a:schemeClr val="accent6">
                  <a:lumMod val="10000"/>
                </a:schemeClr>
              </a:solidFill>
            </a:endParaRPr>
          </a:p>
          <a:p>
            <a:endParaRPr lang="en-US" dirty="0">
              <a:solidFill>
                <a:schemeClr val="accent6">
                  <a:lumMod val="10000"/>
                </a:schemeClr>
              </a:solidFill>
              <a:latin typeface="Poppins"/>
              <a:cs typeface="Poppins"/>
            </a:endParaRPr>
          </a:p>
        </p:txBody>
      </p:sp>
      <p:sp>
        <p:nvSpPr>
          <p:cNvPr id="3" name="Title 2">
            <a:extLst>
              <a:ext uri="{FF2B5EF4-FFF2-40B4-BE49-F238E27FC236}">
                <a16:creationId xmlns:a16="http://schemas.microsoft.com/office/drawing/2014/main" id="{B086E3F3-2B8A-4E21-A2B8-BC10DC76F24B}"/>
              </a:ext>
            </a:extLst>
          </p:cNvPr>
          <p:cNvSpPr>
            <a:spLocks noGrp="1"/>
          </p:cNvSpPr>
          <p:nvPr>
            <p:ph type="title"/>
          </p:nvPr>
        </p:nvSpPr>
        <p:spPr/>
        <p:txBody>
          <a:bodyPr>
            <a:normAutofit/>
          </a:bodyPr>
          <a:lstStyle/>
          <a:p>
            <a:r>
              <a:rPr lang="en-US"/>
              <a:t>How to apply</a:t>
            </a:r>
            <a:endParaRPr lang="en-GB"/>
          </a:p>
        </p:txBody>
      </p:sp>
    </p:spTree>
    <p:extLst>
      <p:ext uri="{BB962C8B-B14F-4D97-AF65-F5344CB8AC3E}">
        <p14:creationId xmlns:p14="http://schemas.microsoft.com/office/powerpoint/2010/main" val="89956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734E7-1EA2-47A0-99EA-561BC2898810}"/>
              </a:ext>
            </a:extLst>
          </p:cNvPr>
          <p:cNvSpPr>
            <a:spLocks noGrp="1"/>
          </p:cNvSpPr>
          <p:nvPr>
            <p:ph type="title"/>
          </p:nvPr>
        </p:nvSpPr>
        <p:spPr>
          <a:xfrm>
            <a:off x="681037" y="1216839"/>
            <a:ext cx="8543925" cy="1325563"/>
          </a:xfrm>
        </p:spPr>
        <p:txBody>
          <a:bodyPr/>
          <a:lstStyle/>
          <a:p>
            <a:pPr algn="l"/>
            <a:r>
              <a:rPr lang="en-GB"/>
              <a:t>Thank you.</a:t>
            </a:r>
          </a:p>
        </p:txBody>
      </p:sp>
      <p:sp>
        <p:nvSpPr>
          <p:cNvPr id="5" name="Rectangle 4">
            <a:extLst>
              <a:ext uri="{FF2B5EF4-FFF2-40B4-BE49-F238E27FC236}">
                <a16:creationId xmlns:a16="http://schemas.microsoft.com/office/drawing/2014/main" id="{76E28D67-545C-4D5C-B2BD-D93C5DA88528}"/>
              </a:ext>
            </a:extLst>
          </p:cNvPr>
          <p:cNvSpPr/>
          <p:nvPr/>
        </p:nvSpPr>
        <p:spPr>
          <a:xfrm>
            <a:off x="681037" y="2542402"/>
            <a:ext cx="4864100" cy="1569660"/>
          </a:xfrm>
          <a:prstGeom prst="rect">
            <a:avLst/>
          </a:prstGeom>
        </p:spPr>
        <p:txBody>
          <a:bodyPr wrap="square" lIns="91440" tIns="45720" rIns="91440" bIns="45720" anchor="t">
            <a:spAutoFit/>
          </a:bodyPr>
          <a:lstStyle/>
          <a:p>
            <a:r>
              <a:rPr lang="en-US" sz="3200" dirty="0">
                <a:solidFill>
                  <a:srgbClr val="FFFFFF"/>
                </a:solidFill>
                <a:latin typeface="Poppins Medium"/>
                <a:cs typeface="Poppins Medium"/>
              </a:rPr>
              <a:t>thesu@bath.ac.uk</a:t>
            </a:r>
          </a:p>
          <a:p>
            <a:r>
              <a:rPr lang="en-US" sz="3200" dirty="0">
                <a:solidFill>
                  <a:srgbClr val="FFFFFF"/>
                </a:solidFill>
                <a:latin typeface="Poppins Medium"/>
                <a:cs typeface="Poppins Medium"/>
              </a:rPr>
              <a:t>01225 38 3800</a:t>
            </a:r>
          </a:p>
          <a:p>
            <a:r>
              <a:rPr lang="en-US" sz="3200" dirty="0">
                <a:solidFill>
                  <a:srgbClr val="FFFFFF"/>
                </a:solidFill>
                <a:latin typeface="Poppins Medium"/>
                <a:cs typeface="Poppins Medium"/>
              </a:rPr>
              <a:t>thesubath.com</a:t>
            </a:r>
          </a:p>
        </p:txBody>
      </p:sp>
      <p:sp>
        <p:nvSpPr>
          <p:cNvPr id="6" name="TextBox 5">
            <a:extLst>
              <a:ext uri="{FF2B5EF4-FFF2-40B4-BE49-F238E27FC236}">
                <a16:creationId xmlns:a16="http://schemas.microsoft.com/office/drawing/2014/main" id="{EC699C65-D245-477E-98A7-BAB6D4E6BB92}"/>
              </a:ext>
            </a:extLst>
          </p:cNvPr>
          <p:cNvSpPr txBox="1"/>
          <p:nvPr/>
        </p:nvSpPr>
        <p:spPr>
          <a:xfrm>
            <a:off x="931580" y="4564590"/>
            <a:ext cx="1332000" cy="307777"/>
          </a:xfrm>
          <a:prstGeom prst="rect">
            <a:avLst/>
          </a:prstGeom>
          <a:noFill/>
        </p:spPr>
        <p:txBody>
          <a:bodyPr wrap="square" rtlCol="0">
            <a:spAutoFit/>
          </a:bodyPr>
          <a:lstStyle/>
          <a:p>
            <a:r>
              <a:rPr lang="en-US" sz="1400">
                <a:solidFill>
                  <a:srgbClr val="FFFFFF"/>
                </a:solidFill>
                <a:latin typeface="Poppins Medium" panose="00000600000000000000" pitchFamily="2" charset="0"/>
                <a:cs typeface="Poppins Medium" panose="00000600000000000000" pitchFamily="2" charset="0"/>
              </a:rPr>
              <a:t>@</a:t>
            </a:r>
            <a:r>
              <a:rPr lang="en-US" sz="1400" err="1">
                <a:solidFill>
                  <a:srgbClr val="FFFFFF"/>
                </a:solidFill>
                <a:latin typeface="Poppins Medium" panose="00000600000000000000" pitchFamily="2" charset="0"/>
                <a:cs typeface="Poppins Medium" panose="00000600000000000000" pitchFamily="2" charset="0"/>
              </a:rPr>
              <a:t>thesubath</a:t>
            </a:r>
            <a:endParaRPr lang="en-US" sz="1400">
              <a:solidFill>
                <a:srgbClr val="FFFFFF"/>
              </a:solidFill>
              <a:latin typeface="Poppins Medium" panose="00000600000000000000" pitchFamily="2" charset="0"/>
              <a:cs typeface="Poppins Medium" panose="00000600000000000000" pitchFamily="2" charset="0"/>
            </a:endParaRPr>
          </a:p>
        </p:txBody>
      </p:sp>
      <p:sp>
        <p:nvSpPr>
          <p:cNvPr id="7" name="TextBox 6">
            <a:extLst>
              <a:ext uri="{FF2B5EF4-FFF2-40B4-BE49-F238E27FC236}">
                <a16:creationId xmlns:a16="http://schemas.microsoft.com/office/drawing/2014/main" id="{4A52AC6B-327C-4478-9C68-757C51900F0B}"/>
              </a:ext>
            </a:extLst>
          </p:cNvPr>
          <p:cNvSpPr txBox="1"/>
          <p:nvPr/>
        </p:nvSpPr>
        <p:spPr>
          <a:xfrm>
            <a:off x="2637479" y="4564589"/>
            <a:ext cx="1332000" cy="307777"/>
          </a:xfrm>
          <a:prstGeom prst="rect">
            <a:avLst/>
          </a:prstGeom>
          <a:noFill/>
        </p:spPr>
        <p:txBody>
          <a:bodyPr wrap="square" rtlCol="0">
            <a:spAutoFit/>
          </a:bodyPr>
          <a:lstStyle/>
          <a:p>
            <a:r>
              <a:rPr lang="en-US" sz="1400">
                <a:solidFill>
                  <a:srgbClr val="FFFFFF"/>
                </a:solidFill>
                <a:latin typeface="Poppins Medium" panose="00000600000000000000" pitchFamily="2" charset="0"/>
                <a:cs typeface="Poppins Medium" panose="00000600000000000000" pitchFamily="2" charset="0"/>
              </a:rPr>
              <a:t>@</a:t>
            </a:r>
            <a:r>
              <a:rPr lang="en-US" sz="1400" err="1">
                <a:solidFill>
                  <a:srgbClr val="FFFFFF"/>
                </a:solidFill>
                <a:latin typeface="Poppins Medium" panose="00000600000000000000" pitchFamily="2" charset="0"/>
                <a:cs typeface="Poppins Medium" panose="00000600000000000000" pitchFamily="2" charset="0"/>
              </a:rPr>
              <a:t>thesubath</a:t>
            </a:r>
            <a:endParaRPr lang="en-US" sz="1400">
              <a:solidFill>
                <a:srgbClr val="FFFFFF"/>
              </a:solidFill>
              <a:latin typeface="Poppins Medium" panose="00000600000000000000" pitchFamily="2" charset="0"/>
              <a:cs typeface="Poppins Medium" panose="00000600000000000000" pitchFamily="2" charset="0"/>
            </a:endParaRPr>
          </a:p>
        </p:txBody>
      </p:sp>
      <p:sp>
        <p:nvSpPr>
          <p:cNvPr id="8" name="TextBox 7">
            <a:extLst>
              <a:ext uri="{FF2B5EF4-FFF2-40B4-BE49-F238E27FC236}">
                <a16:creationId xmlns:a16="http://schemas.microsoft.com/office/drawing/2014/main" id="{CFE8A539-7377-4A0F-9702-A25E530CE32A}"/>
              </a:ext>
            </a:extLst>
          </p:cNvPr>
          <p:cNvSpPr txBox="1"/>
          <p:nvPr/>
        </p:nvSpPr>
        <p:spPr>
          <a:xfrm>
            <a:off x="4286999" y="4564588"/>
            <a:ext cx="1332000" cy="307777"/>
          </a:xfrm>
          <a:prstGeom prst="rect">
            <a:avLst/>
          </a:prstGeom>
          <a:noFill/>
        </p:spPr>
        <p:txBody>
          <a:bodyPr wrap="square" rtlCol="0">
            <a:spAutoFit/>
          </a:bodyPr>
          <a:lstStyle/>
          <a:p>
            <a:r>
              <a:rPr lang="en-US" sz="1400">
                <a:solidFill>
                  <a:srgbClr val="FFFFFF"/>
                </a:solidFill>
                <a:latin typeface="Poppins Medium" panose="00000600000000000000" pitchFamily="2" charset="0"/>
                <a:cs typeface="Poppins Medium" panose="00000600000000000000" pitchFamily="2" charset="0"/>
              </a:rPr>
              <a:t>@</a:t>
            </a:r>
            <a:r>
              <a:rPr lang="en-US" sz="1400" err="1">
                <a:solidFill>
                  <a:srgbClr val="FFFFFF"/>
                </a:solidFill>
                <a:latin typeface="Poppins Medium" panose="00000600000000000000" pitchFamily="2" charset="0"/>
                <a:cs typeface="Poppins Medium" panose="00000600000000000000" pitchFamily="2" charset="0"/>
              </a:rPr>
              <a:t>thesubath</a:t>
            </a:r>
            <a:endParaRPr lang="en-US" sz="1400">
              <a:solidFill>
                <a:srgbClr val="FFFFFF"/>
              </a:solidFill>
              <a:latin typeface="Poppins Medium" panose="00000600000000000000" pitchFamily="2" charset="0"/>
              <a:cs typeface="Poppins Medium" panose="00000600000000000000" pitchFamily="2" charset="0"/>
            </a:endParaRPr>
          </a:p>
        </p:txBody>
      </p:sp>
      <p:pic>
        <p:nvPicPr>
          <p:cNvPr id="9" name="Picture 8">
            <a:extLst>
              <a:ext uri="{FF2B5EF4-FFF2-40B4-BE49-F238E27FC236}">
                <a16:creationId xmlns:a16="http://schemas.microsoft.com/office/drawing/2014/main" id="{94606590-147A-4446-987B-F63104E22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7" y="4580996"/>
            <a:ext cx="250543" cy="252000"/>
          </a:xfrm>
          <a:prstGeom prst="rect">
            <a:avLst/>
          </a:prstGeom>
        </p:spPr>
      </p:pic>
      <p:pic>
        <p:nvPicPr>
          <p:cNvPr id="10" name="Picture 9">
            <a:extLst>
              <a:ext uri="{FF2B5EF4-FFF2-40B4-BE49-F238E27FC236}">
                <a16:creationId xmlns:a16="http://schemas.microsoft.com/office/drawing/2014/main" id="{3A994A5C-29F6-4EF8-A21A-20A716B50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323" y="4572802"/>
            <a:ext cx="250608" cy="252000"/>
          </a:xfrm>
          <a:prstGeom prst="rect">
            <a:avLst/>
          </a:prstGeom>
        </p:spPr>
      </p:pic>
      <p:pic>
        <p:nvPicPr>
          <p:cNvPr id="11" name="Picture 10">
            <a:extLst>
              <a:ext uri="{FF2B5EF4-FFF2-40B4-BE49-F238E27FC236}">
                <a16:creationId xmlns:a16="http://schemas.microsoft.com/office/drawing/2014/main" id="{9F14F585-4CB7-4613-80E7-78E618DCC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796" y="4583695"/>
            <a:ext cx="219203" cy="188932"/>
          </a:xfrm>
          <a:prstGeom prst="rect">
            <a:avLst/>
          </a:prstGeom>
        </p:spPr>
      </p:pic>
    </p:spTree>
    <p:extLst>
      <p:ext uri="{BB962C8B-B14F-4D97-AF65-F5344CB8AC3E}">
        <p14:creationId xmlns:p14="http://schemas.microsoft.com/office/powerpoint/2010/main" val="133731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AD8152-86D1-4013-B7F8-EA70E8BBCFF6}"/>
              </a:ext>
            </a:extLst>
          </p:cNvPr>
          <p:cNvSpPr>
            <a:spLocks noGrp="1"/>
          </p:cNvSpPr>
          <p:nvPr>
            <p:ph idx="1"/>
          </p:nvPr>
        </p:nvSpPr>
        <p:spPr>
          <a:xfrm>
            <a:off x="681038" y="1073150"/>
            <a:ext cx="7817703" cy="4824730"/>
          </a:xfrm>
        </p:spPr>
        <p:txBody>
          <a:bodyPr vert="horz" lIns="91440" tIns="45720" rIns="91440" bIns="45720" rtlCol="0" anchor="t">
            <a:noAutofit/>
          </a:bodyPr>
          <a:lstStyle/>
          <a:p>
            <a:pPr>
              <a:lnSpc>
                <a:spcPct val="120000"/>
              </a:lnSpc>
            </a:pPr>
            <a:r>
              <a:rPr lang="en-US" sz="1400" dirty="0">
                <a:solidFill>
                  <a:schemeClr val="accent6">
                    <a:lumMod val="10000"/>
                  </a:schemeClr>
                </a:solidFill>
                <a:latin typeface="Poppins"/>
                <a:cs typeface="Poppins"/>
              </a:rPr>
              <a:t>We’re so pleased you found us.</a:t>
            </a:r>
            <a:endParaRPr lang="en-US" dirty="0">
              <a:solidFill>
                <a:schemeClr val="accent6">
                  <a:lumMod val="10000"/>
                </a:schemeClr>
              </a:solidFill>
            </a:endParaRPr>
          </a:p>
          <a:p>
            <a:pPr>
              <a:lnSpc>
                <a:spcPct val="120000"/>
              </a:lnSpc>
            </a:pPr>
            <a:r>
              <a:rPr lang="en-US" sz="1400" dirty="0">
                <a:solidFill>
                  <a:schemeClr val="accent6">
                    <a:lumMod val="10000"/>
                  </a:schemeClr>
                </a:solidFill>
                <a:latin typeface="Poppins"/>
                <a:cs typeface="Poppins"/>
              </a:rPr>
              <a:t>We believe that students can and want to shape the communities they are part of for the better. </a:t>
            </a:r>
            <a:endParaRPr lang="en-US" sz="1400" dirty="0">
              <a:solidFill>
                <a:schemeClr val="accent6">
                  <a:lumMod val="10000"/>
                </a:schemeClr>
              </a:solidFill>
            </a:endParaRPr>
          </a:p>
          <a:p>
            <a:pPr>
              <a:lnSpc>
                <a:spcPct val="120000"/>
              </a:lnSpc>
            </a:pPr>
            <a:r>
              <a:rPr lang="en-US" sz="1400" dirty="0">
                <a:solidFill>
                  <a:schemeClr val="accent6">
                    <a:lumMod val="10000"/>
                  </a:schemeClr>
                </a:solidFill>
                <a:latin typeface="Poppins"/>
                <a:cs typeface="Poppins"/>
              </a:rPr>
              <a:t>Through our student leaders and elected representatives, we create opportunities for students to come together and inspire them to make change and shape the world around them.</a:t>
            </a:r>
            <a:endParaRPr lang="en-US" sz="1400" dirty="0">
              <a:solidFill>
                <a:schemeClr val="accent6">
                  <a:lumMod val="10000"/>
                </a:schemeClr>
              </a:solidFill>
            </a:endParaRPr>
          </a:p>
          <a:p>
            <a:pPr>
              <a:lnSpc>
                <a:spcPct val="120000"/>
              </a:lnSpc>
            </a:pPr>
            <a:r>
              <a:rPr lang="en-US" sz="1400" dirty="0">
                <a:solidFill>
                  <a:schemeClr val="accent6">
                    <a:lumMod val="10000"/>
                  </a:schemeClr>
                </a:solidFill>
                <a:latin typeface="Poppins"/>
                <a:cs typeface="Poppins"/>
              </a:rPr>
              <a:t>It’s a seriously fun place to work, driven by our values with a diverse and international perspective, with a really supportive staff team and a focus on your development.</a:t>
            </a:r>
            <a:endParaRPr lang="en-US" sz="1400" dirty="0">
              <a:solidFill>
                <a:schemeClr val="accent6">
                  <a:lumMod val="10000"/>
                </a:schemeClr>
              </a:solidFill>
            </a:endParaRPr>
          </a:p>
          <a:p>
            <a:pPr>
              <a:lnSpc>
                <a:spcPct val="120000"/>
              </a:lnSpc>
            </a:pPr>
            <a:r>
              <a:rPr lang="en-US" sz="1400" dirty="0">
                <a:solidFill>
                  <a:schemeClr val="accent6">
                    <a:lumMod val="10000"/>
                  </a:schemeClr>
                </a:solidFill>
                <a:latin typeface="Poppins"/>
                <a:cs typeface="Poppins"/>
              </a:rPr>
              <a:t>Students’ unions come in all shapes and sizes. With job roles at all levels, and with more than 550 unions across the country, you can work with us to start building a career doing what you love. </a:t>
            </a:r>
            <a:endParaRPr lang="en-US" sz="1400" dirty="0">
              <a:solidFill>
                <a:schemeClr val="accent6">
                  <a:lumMod val="10000"/>
                </a:schemeClr>
              </a:solidFill>
            </a:endParaRPr>
          </a:p>
          <a:p>
            <a:pPr>
              <a:lnSpc>
                <a:spcPct val="120000"/>
              </a:lnSpc>
            </a:pPr>
            <a:r>
              <a:rPr lang="en-US" sz="1400" dirty="0">
                <a:solidFill>
                  <a:schemeClr val="accent6">
                    <a:lumMod val="10000"/>
                  </a:schemeClr>
                </a:solidFill>
                <a:latin typeface="Poppins"/>
                <a:cs typeface="Poppins"/>
              </a:rPr>
              <a:t>Come join us!</a:t>
            </a:r>
          </a:p>
          <a:p>
            <a:pPr>
              <a:lnSpc>
                <a:spcPct val="120000"/>
              </a:lnSpc>
            </a:pPr>
            <a:r>
              <a:rPr lang="en-US" sz="1400" dirty="0">
                <a:solidFill>
                  <a:schemeClr val="accent6">
                    <a:lumMod val="10000"/>
                  </a:schemeClr>
                </a:solidFill>
                <a:latin typeface="Poppins Medium"/>
                <a:cs typeface="Poppins Medium"/>
              </a:rPr>
              <a:t>Alexander Robinson</a:t>
            </a:r>
          </a:p>
          <a:p>
            <a:pPr>
              <a:lnSpc>
                <a:spcPct val="120000"/>
              </a:lnSpc>
            </a:pPr>
            <a:r>
              <a:rPr lang="en-US" sz="1400" dirty="0">
                <a:solidFill>
                  <a:schemeClr val="accent6">
                    <a:lumMod val="10000"/>
                  </a:schemeClr>
                </a:solidFill>
                <a:latin typeface="Poppins Medium"/>
                <a:cs typeface="Poppins Medium"/>
              </a:rPr>
              <a:t>SU President</a:t>
            </a:r>
            <a:endParaRPr lang="en-GB" sz="1400" dirty="0">
              <a:solidFill>
                <a:schemeClr val="accent6">
                  <a:lumMod val="10000"/>
                </a:schemeClr>
              </a:solidFill>
              <a:latin typeface="Poppins Medium"/>
              <a:cs typeface="Poppins Medium"/>
            </a:endParaRPr>
          </a:p>
          <a:p>
            <a:pPr>
              <a:lnSpc>
                <a:spcPct val="120000"/>
              </a:lnSpc>
            </a:pPr>
            <a:endParaRPr lang="en-GB" sz="1400" dirty="0"/>
          </a:p>
        </p:txBody>
      </p:sp>
      <p:sp>
        <p:nvSpPr>
          <p:cNvPr id="3" name="Title 2">
            <a:extLst>
              <a:ext uri="{FF2B5EF4-FFF2-40B4-BE49-F238E27FC236}">
                <a16:creationId xmlns:a16="http://schemas.microsoft.com/office/drawing/2014/main" id="{717C4370-8767-43DE-83B4-6514776B77F0}"/>
              </a:ext>
            </a:extLst>
          </p:cNvPr>
          <p:cNvSpPr>
            <a:spLocks noGrp="1"/>
          </p:cNvSpPr>
          <p:nvPr>
            <p:ph type="title"/>
          </p:nvPr>
        </p:nvSpPr>
        <p:spPr/>
        <p:txBody>
          <a:bodyPr>
            <a:normAutofit/>
          </a:bodyPr>
          <a:lstStyle/>
          <a:p>
            <a:r>
              <a:rPr lang="en-GB" sz="2400"/>
              <a:t>Welcome </a:t>
            </a:r>
          </a:p>
        </p:txBody>
      </p:sp>
    </p:spTree>
    <p:extLst>
      <p:ext uri="{BB962C8B-B14F-4D97-AF65-F5344CB8AC3E}">
        <p14:creationId xmlns:p14="http://schemas.microsoft.com/office/powerpoint/2010/main" val="118869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6FD494-32D3-401D-A332-AEAA811040F0}"/>
              </a:ext>
            </a:extLst>
          </p:cNvPr>
          <p:cNvSpPr>
            <a:spLocks noGrp="1"/>
          </p:cNvSpPr>
          <p:nvPr>
            <p:ph idx="1"/>
          </p:nvPr>
        </p:nvSpPr>
        <p:spPr>
          <a:xfrm>
            <a:off x="681038" y="1073149"/>
            <a:ext cx="8543925" cy="5125632"/>
          </a:xfrm>
        </p:spPr>
        <p:txBody>
          <a:bodyPr vert="horz" lIns="91440" tIns="45720" rIns="91440" bIns="45720" rtlCol="0" anchor="t">
            <a:normAutofit/>
          </a:bodyPr>
          <a:lstStyle/>
          <a:p>
            <a:r>
              <a:rPr lang="en-US" sz="1400" dirty="0">
                <a:solidFill>
                  <a:schemeClr val="accent6">
                    <a:lumMod val="10000"/>
                  </a:schemeClr>
                </a:solidFill>
                <a:latin typeface="Poppins"/>
                <a:cs typeface="Poppins"/>
              </a:rPr>
              <a:t>The SU </a:t>
            </a:r>
            <a:r>
              <a:rPr lang="en-US" sz="1400" i="1" dirty="0">
                <a:solidFill>
                  <a:schemeClr val="accent6">
                    <a:lumMod val="10000"/>
                  </a:schemeClr>
                </a:solidFill>
                <a:latin typeface="Poppins"/>
                <a:cs typeface="Poppins"/>
              </a:rPr>
              <a:t>is</a:t>
            </a:r>
            <a:r>
              <a:rPr lang="en-US" sz="1400" dirty="0">
                <a:solidFill>
                  <a:schemeClr val="accent6">
                    <a:lumMod val="10000"/>
                  </a:schemeClr>
                </a:solidFill>
                <a:latin typeface="Poppins"/>
                <a:cs typeface="Poppins"/>
              </a:rPr>
              <a:t> the body of students at the University of Bath. We believe that when students come together, they can shape the communities they are part of for the better. Through our student leaders and elected representatives, we grow and support communities of students as they provide opportunities for others and change the world around us for the better.</a:t>
            </a:r>
          </a:p>
          <a:p>
            <a:r>
              <a:rPr lang="en-US" sz="1400" dirty="0">
                <a:solidFill>
                  <a:schemeClr val="accent6">
                    <a:lumMod val="10000"/>
                  </a:schemeClr>
                </a:solidFill>
                <a:latin typeface="Poppins"/>
                <a:cs typeface="Poppins"/>
              </a:rPr>
              <a:t>Together we: Promote student interest and welfare; Provide support and advice; Represent the student community with the University and others; Provide social, cultural, sporting and recreational activities. </a:t>
            </a:r>
            <a:endParaRPr lang="en-US" sz="900">
              <a:solidFill>
                <a:schemeClr val="accent6">
                  <a:lumMod val="10000"/>
                </a:schemeClr>
              </a:solidFill>
            </a:endParaRPr>
          </a:p>
          <a:p>
            <a:r>
              <a:rPr lang="en-US" sz="1400" dirty="0">
                <a:solidFill>
                  <a:schemeClr val="accent6">
                    <a:lumMod val="10000"/>
                  </a:schemeClr>
                </a:solidFill>
                <a:latin typeface="Poppins"/>
                <a:cs typeface="Poppins"/>
              </a:rPr>
              <a:t>How we do this is through student-led:</a:t>
            </a:r>
          </a:p>
          <a:p>
            <a:pPr marL="285750" indent="-285750">
              <a:buFont typeface="Arial" panose="020B0604020202020204" pitchFamily="34" charset="0"/>
              <a:buChar char="•"/>
            </a:pPr>
            <a:r>
              <a:rPr lang="en-US" sz="1400" dirty="0">
                <a:solidFill>
                  <a:schemeClr val="accent6">
                    <a:lumMod val="10000"/>
                  </a:schemeClr>
                </a:solidFill>
                <a:latin typeface="Poppins"/>
                <a:cs typeface="Poppins"/>
              </a:rPr>
              <a:t>Voice – helping students stand up, speak up and make their voice heard,</a:t>
            </a:r>
          </a:p>
          <a:p>
            <a:pPr marL="285750" indent="-285750">
              <a:buFont typeface="Arial" panose="020B0604020202020204" pitchFamily="34" charset="0"/>
              <a:buChar char="•"/>
            </a:pPr>
            <a:r>
              <a:rPr lang="en-US" sz="1400" dirty="0">
                <a:solidFill>
                  <a:schemeClr val="accent6">
                    <a:lumMod val="10000"/>
                  </a:schemeClr>
                </a:solidFill>
                <a:latin typeface="Poppins"/>
                <a:cs typeface="Poppins"/>
              </a:rPr>
              <a:t>Experiences – making friends and memories that last a lifetime, </a:t>
            </a:r>
            <a:endParaRPr lang="en-US" sz="1400" dirty="0">
              <a:solidFill>
                <a:schemeClr val="accent6">
                  <a:lumMod val="10000"/>
                </a:schemeClr>
              </a:solidFill>
            </a:endParaRPr>
          </a:p>
          <a:p>
            <a:pPr marL="285750" indent="-285750">
              <a:buFont typeface="Arial" panose="020B0604020202020204" pitchFamily="34" charset="0"/>
              <a:buChar char="•"/>
            </a:pPr>
            <a:r>
              <a:rPr lang="en-US" sz="1400" dirty="0">
                <a:solidFill>
                  <a:schemeClr val="accent6">
                    <a:lumMod val="10000"/>
                  </a:schemeClr>
                </a:solidFill>
                <a:latin typeface="Poppins"/>
                <a:cs typeface="Poppins"/>
              </a:rPr>
              <a:t>Groups - broadening horizons with our communities of students, </a:t>
            </a:r>
            <a:endParaRPr lang="en-US" sz="1400" dirty="0">
              <a:solidFill>
                <a:schemeClr val="accent6">
                  <a:lumMod val="10000"/>
                </a:schemeClr>
              </a:solidFill>
            </a:endParaRPr>
          </a:p>
          <a:p>
            <a:pPr marL="285750" indent="-285750">
              <a:buFont typeface="Arial" panose="020B0604020202020204" pitchFamily="34" charset="0"/>
              <a:buChar char="•"/>
            </a:pPr>
            <a:r>
              <a:rPr lang="en-US" sz="1400" dirty="0">
                <a:solidFill>
                  <a:schemeClr val="accent6">
                    <a:lumMod val="10000"/>
                  </a:schemeClr>
                </a:solidFill>
                <a:latin typeface="Poppins"/>
                <a:cs typeface="Poppins"/>
              </a:rPr>
              <a:t>Support – providing advice and support on student life, </a:t>
            </a:r>
            <a:endParaRPr lang="en-US" sz="1400" dirty="0">
              <a:solidFill>
                <a:schemeClr val="accent6">
                  <a:lumMod val="10000"/>
                </a:schemeClr>
              </a:solidFill>
            </a:endParaRPr>
          </a:p>
          <a:p>
            <a:pPr marL="285750" indent="-285750">
              <a:buFont typeface="Arial" panose="020B0604020202020204" pitchFamily="34" charset="0"/>
              <a:buChar char="•"/>
            </a:pPr>
            <a:r>
              <a:rPr lang="en-US" sz="1400" dirty="0">
                <a:solidFill>
                  <a:schemeClr val="accent6">
                    <a:lumMod val="10000"/>
                  </a:schemeClr>
                </a:solidFill>
                <a:latin typeface="Poppins"/>
                <a:cs typeface="Poppins"/>
              </a:rPr>
              <a:t>Development - developing the skills students need to lead and change. </a:t>
            </a:r>
            <a:endParaRPr lang="en-US" sz="900">
              <a:solidFill>
                <a:schemeClr val="accent6">
                  <a:lumMod val="10000"/>
                </a:schemeClr>
              </a:solidFill>
            </a:endParaRPr>
          </a:p>
          <a:p>
            <a:r>
              <a:rPr lang="en-US" sz="1400" dirty="0">
                <a:solidFill>
                  <a:schemeClr val="accent6">
                    <a:lumMod val="10000"/>
                  </a:schemeClr>
                </a:solidFill>
                <a:latin typeface="Poppins"/>
                <a:cs typeface="Poppins"/>
              </a:rPr>
              <a:t>Our work is overseen by an independent board made up of six elected student officers, two independent students and five external independent trustees.  The SU is funded by a grant from the University of Bath, membership income and the commercial revenue that we generate through our range of student spaces and services.</a:t>
            </a:r>
          </a:p>
        </p:txBody>
      </p:sp>
      <p:sp>
        <p:nvSpPr>
          <p:cNvPr id="3" name="Title 2">
            <a:extLst>
              <a:ext uri="{FF2B5EF4-FFF2-40B4-BE49-F238E27FC236}">
                <a16:creationId xmlns:a16="http://schemas.microsoft.com/office/drawing/2014/main" id="{144F5C28-2549-489F-A342-67E4E28FDB36}"/>
              </a:ext>
            </a:extLst>
          </p:cNvPr>
          <p:cNvSpPr>
            <a:spLocks noGrp="1"/>
          </p:cNvSpPr>
          <p:nvPr>
            <p:ph type="title"/>
          </p:nvPr>
        </p:nvSpPr>
        <p:spPr/>
        <p:txBody>
          <a:bodyPr>
            <a:normAutofit/>
          </a:bodyPr>
          <a:lstStyle/>
          <a:p>
            <a:r>
              <a:rPr lang="en-US"/>
              <a:t>What we do</a:t>
            </a:r>
            <a:endParaRPr lang="en-GB"/>
          </a:p>
        </p:txBody>
      </p:sp>
    </p:spTree>
    <p:extLst>
      <p:ext uri="{BB962C8B-B14F-4D97-AF65-F5344CB8AC3E}">
        <p14:creationId xmlns:p14="http://schemas.microsoft.com/office/powerpoint/2010/main" val="421083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872428-C041-4139-A206-BB45AB138B3E}"/>
              </a:ext>
            </a:extLst>
          </p:cNvPr>
          <p:cNvSpPr>
            <a:spLocks noGrp="1"/>
          </p:cNvSpPr>
          <p:nvPr>
            <p:ph idx="1"/>
          </p:nvPr>
        </p:nvSpPr>
        <p:spPr>
          <a:xfrm>
            <a:off x="681038" y="3274143"/>
            <a:ext cx="8543925" cy="2874866"/>
          </a:xfrm>
        </p:spPr>
        <p:txBody>
          <a:bodyPr vert="horz" lIns="91440" tIns="45720" rIns="91440" bIns="45720" rtlCol="0" anchor="t">
            <a:normAutofit fontScale="92500" lnSpcReduction="10000"/>
          </a:bodyPr>
          <a:lstStyle/>
          <a:p>
            <a:r>
              <a:rPr lang="en-GB" dirty="0">
                <a:latin typeface="Poppins" panose="020B0604020202020204" charset="0"/>
                <a:ea typeface="MS PGothic" panose="020B0600070205080204" pitchFamily="34" charset="-128"/>
                <a:cs typeface="Poppins" panose="020B0604020202020204" charset="0"/>
              </a:rPr>
              <a:t>The volunteer department sits within the wider Students’ Union Activities Office that supports student led volunteer, society and sport’s  activities. The successful candidate will be working alongside a part time Volunteering Coordinator and a part time Volunteering Administrator. The department </a:t>
            </a:r>
            <a:r>
              <a:rPr lang="en-GB" kern="1400" dirty="0">
                <a:solidFill>
                  <a:srgbClr val="000000"/>
                </a:solidFill>
                <a:effectLst/>
                <a:latin typeface="Poppins" panose="020B0604020202020204" charset="0"/>
                <a:ea typeface="MS PGothic" panose="020B0600070205080204" pitchFamily="34" charset="-128"/>
                <a:cs typeface="Poppins" panose="020B0604020202020204" charset="0"/>
              </a:rPr>
              <a:t>facilitates and supports student involvement, leadership and personal development through volunteering and fundraising projects and involvement in external communities and organisations.</a:t>
            </a:r>
          </a:p>
          <a:p>
            <a:r>
              <a:rPr lang="en-GB" dirty="0"/>
              <a:t>The role holder will support with the development of  student-led volunteer groups and network with organisations to provide opportunities for students across the institution. To include the delivery and development of student training needs and to provide support and guidance on volunteer and fundraising good practice.</a:t>
            </a:r>
          </a:p>
          <a:p>
            <a:r>
              <a:rPr lang="en-GB" dirty="0"/>
              <a:t>The post holder will engage with other departments within the Students’ Union and the University, as well as with the external community, to provide further opportunities for the student membership and identify future relationships. </a:t>
            </a:r>
            <a:endParaRPr lang="en-GB" sz="1500" dirty="0"/>
          </a:p>
        </p:txBody>
      </p:sp>
      <p:sp>
        <p:nvSpPr>
          <p:cNvPr id="3" name="Title 2">
            <a:extLst>
              <a:ext uri="{FF2B5EF4-FFF2-40B4-BE49-F238E27FC236}">
                <a16:creationId xmlns:a16="http://schemas.microsoft.com/office/drawing/2014/main" id="{0B7DF6C9-12E4-496B-A0F1-69522705AD0F}"/>
              </a:ext>
            </a:extLst>
          </p:cNvPr>
          <p:cNvSpPr>
            <a:spLocks noGrp="1"/>
          </p:cNvSpPr>
          <p:nvPr>
            <p:ph type="title"/>
          </p:nvPr>
        </p:nvSpPr>
        <p:spPr>
          <a:xfrm>
            <a:off x="681038" y="88491"/>
            <a:ext cx="8543925" cy="507344"/>
          </a:xfrm>
        </p:spPr>
        <p:txBody>
          <a:bodyPr>
            <a:normAutofit/>
          </a:bodyPr>
          <a:lstStyle/>
          <a:p>
            <a:r>
              <a:rPr lang="en-US" sz="2000" dirty="0"/>
              <a:t>Summary of the job</a:t>
            </a:r>
            <a:endParaRPr lang="en-GB" sz="2000" dirty="0"/>
          </a:p>
        </p:txBody>
      </p:sp>
      <p:graphicFrame>
        <p:nvGraphicFramePr>
          <p:cNvPr id="4" name="Table 3">
            <a:extLst>
              <a:ext uri="{FF2B5EF4-FFF2-40B4-BE49-F238E27FC236}">
                <a16:creationId xmlns:a16="http://schemas.microsoft.com/office/drawing/2014/main" id="{CAC2B973-7D82-4429-A112-B356225004B7}"/>
              </a:ext>
            </a:extLst>
          </p:cNvPr>
          <p:cNvGraphicFramePr>
            <a:graphicFrameLocks noGrp="1"/>
          </p:cNvGraphicFramePr>
          <p:nvPr>
            <p:extLst>
              <p:ext uri="{D42A27DB-BD31-4B8C-83A1-F6EECF244321}">
                <p14:modId xmlns:p14="http://schemas.microsoft.com/office/powerpoint/2010/main" val="3794121806"/>
              </p:ext>
            </p:extLst>
          </p:nvPr>
        </p:nvGraphicFramePr>
        <p:xfrm>
          <a:off x="662609" y="530942"/>
          <a:ext cx="8562353" cy="2472329"/>
        </p:xfrm>
        <a:graphic>
          <a:graphicData uri="http://schemas.openxmlformats.org/drawingml/2006/table">
            <a:tbl>
              <a:tblPr>
                <a:tableStyleId>{F5AB1C69-6EDB-4FF4-983F-18BD219EF322}</a:tableStyleId>
              </a:tblPr>
              <a:tblGrid>
                <a:gridCol w="2665382">
                  <a:extLst>
                    <a:ext uri="{9D8B030D-6E8A-4147-A177-3AD203B41FA5}">
                      <a16:colId xmlns:a16="http://schemas.microsoft.com/office/drawing/2014/main" val="2164796086"/>
                    </a:ext>
                  </a:extLst>
                </a:gridCol>
                <a:gridCol w="5896971">
                  <a:extLst>
                    <a:ext uri="{9D8B030D-6E8A-4147-A177-3AD203B41FA5}">
                      <a16:colId xmlns:a16="http://schemas.microsoft.com/office/drawing/2014/main" val="2471764891"/>
                    </a:ext>
                  </a:extLst>
                </a:gridCol>
              </a:tblGrid>
              <a:tr h="307867">
                <a:tc>
                  <a:txBody>
                    <a:bodyPr/>
                    <a:lstStyle/>
                    <a:p>
                      <a:r>
                        <a:rPr lang="en-US" sz="1200" b="1" dirty="0">
                          <a:solidFill>
                            <a:schemeClr val="accent6">
                              <a:lumMod val="10000"/>
                            </a:schemeClr>
                          </a:solidFill>
                          <a:latin typeface="Poppins" panose="020B0604020202020204" charset="0"/>
                          <a:cs typeface="Poppins" panose="020B0604020202020204" charset="0"/>
                        </a:rPr>
                        <a:t>Salary</a:t>
                      </a:r>
                      <a:endParaRPr lang="en-GB" sz="1200" b="1" dirty="0">
                        <a:solidFill>
                          <a:schemeClr val="accent6">
                            <a:lumMod val="10000"/>
                          </a:schemeClr>
                        </a:solidFill>
                        <a:latin typeface="Poppins" panose="020B0604020202020204" charset="0"/>
                        <a:cs typeface="Poppins" panose="020B0604020202020204" charset="0"/>
                      </a:endParaRPr>
                    </a:p>
                  </a:txBody>
                  <a:tcPr/>
                </a:tc>
                <a:tc>
                  <a:txBody>
                    <a:bodyPr/>
                    <a:lstStyle/>
                    <a:p>
                      <a:r>
                        <a:rPr lang="en-GB" sz="1200" b="1" dirty="0">
                          <a:solidFill>
                            <a:schemeClr val="accent6">
                              <a:lumMod val="10000"/>
                            </a:schemeClr>
                          </a:solidFill>
                          <a:latin typeface="Poppins" panose="020B0604020202020204" charset="0"/>
                          <a:cs typeface="Poppins" panose="020B0604020202020204" charset="0"/>
                        </a:rPr>
                        <a:t>Starting from £23,715 p.a. (Grade 5)</a:t>
                      </a:r>
                    </a:p>
                  </a:txBody>
                  <a:tcPr/>
                </a:tc>
                <a:extLst>
                  <a:ext uri="{0D108BD9-81ED-4DB2-BD59-A6C34878D82A}">
                    <a16:rowId xmlns:a16="http://schemas.microsoft.com/office/drawing/2014/main" val="296717975"/>
                  </a:ext>
                </a:extLst>
              </a:tr>
              <a:tr h="307867">
                <a:tc>
                  <a:txBody>
                    <a:bodyPr/>
                    <a:lstStyle/>
                    <a:p>
                      <a:r>
                        <a:rPr lang="en-US" sz="1200" b="1" dirty="0">
                          <a:solidFill>
                            <a:schemeClr val="accent6">
                              <a:lumMod val="10000"/>
                            </a:schemeClr>
                          </a:solidFill>
                          <a:latin typeface="Poppins" panose="020B0604020202020204" charset="0"/>
                          <a:cs typeface="Poppins" panose="020B0604020202020204" charset="0"/>
                        </a:rPr>
                        <a:t>Contract</a:t>
                      </a:r>
                      <a:endParaRPr lang="en-GB" sz="1200" b="1" dirty="0">
                        <a:solidFill>
                          <a:schemeClr val="accent6">
                            <a:lumMod val="10000"/>
                          </a:schemeClr>
                        </a:solidFill>
                        <a:latin typeface="Poppins" panose="020B0604020202020204" charset="0"/>
                        <a:cs typeface="Poppins" panose="020B0604020202020204" charset="0"/>
                      </a:endParaRPr>
                    </a:p>
                  </a:txBody>
                  <a:tcPr/>
                </a:tc>
                <a:tc>
                  <a:txBody>
                    <a:bodyPr/>
                    <a:lstStyle/>
                    <a:p>
                      <a:r>
                        <a:rPr lang="en-GB" sz="1200" b="1" dirty="0">
                          <a:solidFill>
                            <a:schemeClr val="accent6">
                              <a:lumMod val="10000"/>
                            </a:schemeClr>
                          </a:solidFill>
                          <a:latin typeface="Poppins" panose="020B0604020202020204" charset="0"/>
                          <a:cs typeface="Poppins" panose="020B0604020202020204" charset="0"/>
                        </a:rPr>
                        <a:t>Full Time</a:t>
                      </a:r>
                    </a:p>
                  </a:txBody>
                  <a:tcPr/>
                </a:tc>
                <a:extLst>
                  <a:ext uri="{0D108BD9-81ED-4DB2-BD59-A6C34878D82A}">
                    <a16:rowId xmlns:a16="http://schemas.microsoft.com/office/drawing/2014/main" val="602256842"/>
                  </a:ext>
                </a:extLst>
              </a:tr>
              <a:tr h="475794">
                <a:tc>
                  <a:txBody>
                    <a:bodyPr/>
                    <a:lstStyle/>
                    <a:p>
                      <a:r>
                        <a:rPr lang="en-US" sz="1200" b="1" dirty="0">
                          <a:solidFill>
                            <a:schemeClr val="accent6">
                              <a:lumMod val="10000"/>
                            </a:schemeClr>
                          </a:solidFill>
                          <a:latin typeface="Poppins" panose="020B0604020202020204" charset="0"/>
                          <a:cs typeface="Poppins" panose="020B0604020202020204" charset="0"/>
                        </a:rPr>
                        <a:t>Working hours</a:t>
                      </a:r>
                      <a:endParaRPr lang="en-GB" sz="1200" b="1" dirty="0">
                        <a:solidFill>
                          <a:schemeClr val="accent6">
                            <a:lumMod val="10000"/>
                          </a:schemeClr>
                        </a:solidFill>
                        <a:latin typeface="Poppins" panose="020B0604020202020204" charset="0"/>
                        <a:cs typeface="Poppins" panose="020B0604020202020204" charset="0"/>
                      </a:endParaRPr>
                    </a:p>
                  </a:txBody>
                  <a:tcPr/>
                </a:tc>
                <a:tc>
                  <a:txBody>
                    <a:bodyPr/>
                    <a:lstStyle/>
                    <a:p>
                      <a:r>
                        <a:rPr lang="en-GB" sz="1200" b="1" dirty="0">
                          <a:solidFill>
                            <a:schemeClr val="accent6">
                              <a:lumMod val="10000"/>
                            </a:schemeClr>
                          </a:solidFill>
                          <a:latin typeface="Poppins" panose="020B0604020202020204" charset="0"/>
                          <a:cs typeface="Poppins" panose="020B0604020202020204" charset="0"/>
                        </a:rPr>
                        <a:t>36.5 hours per week</a:t>
                      </a:r>
                    </a:p>
                  </a:txBody>
                  <a:tcPr/>
                </a:tc>
                <a:extLst>
                  <a:ext uri="{0D108BD9-81ED-4DB2-BD59-A6C34878D82A}">
                    <a16:rowId xmlns:a16="http://schemas.microsoft.com/office/drawing/2014/main" val="2309991657"/>
                  </a:ext>
                </a:extLst>
              </a:tr>
              <a:tr h="307867">
                <a:tc>
                  <a:txBody>
                    <a:bodyPr/>
                    <a:lstStyle/>
                    <a:p>
                      <a:r>
                        <a:rPr lang="en-US" sz="1200" b="1" dirty="0">
                          <a:solidFill>
                            <a:schemeClr val="accent6">
                              <a:lumMod val="10000"/>
                            </a:schemeClr>
                          </a:solidFill>
                          <a:latin typeface="Poppins" panose="020B0604020202020204" charset="0"/>
                          <a:cs typeface="Poppins" panose="020B0604020202020204" charset="0"/>
                        </a:rPr>
                        <a:t>Location</a:t>
                      </a:r>
                      <a:endParaRPr lang="en-GB" sz="1200" b="1" dirty="0">
                        <a:solidFill>
                          <a:schemeClr val="accent6">
                            <a:lumMod val="10000"/>
                          </a:schemeClr>
                        </a:solidFill>
                        <a:latin typeface="Poppins" panose="020B0604020202020204" charset="0"/>
                        <a:cs typeface="Poppins" panose="020B0604020202020204" charset="0"/>
                      </a:endParaRPr>
                    </a:p>
                  </a:txBody>
                  <a:tcPr/>
                </a:tc>
                <a:tc>
                  <a:txBody>
                    <a:bodyPr/>
                    <a:lstStyle/>
                    <a:p>
                      <a:r>
                        <a:rPr lang="en-GB" sz="1200" b="1" dirty="0">
                          <a:solidFill>
                            <a:schemeClr val="accent6">
                              <a:lumMod val="10000"/>
                            </a:schemeClr>
                          </a:solidFill>
                          <a:latin typeface="Poppins" panose="020B0604020202020204" charset="0"/>
                          <a:cs typeface="Poppins" panose="020B0604020202020204" charset="0"/>
                        </a:rPr>
                        <a:t>University premises / WFH</a:t>
                      </a:r>
                    </a:p>
                  </a:txBody>
                  <a:tcPr/>
                </a:tc>
                <a:extLst>
                  <a:ext uri="{0D108BD9-81ED-4DB2-BD59-A6C34878D82A}">
                    <a16:rowId xmlns:a16="http://schemas.microsoft.com/office/drawing/2014/main" val="1542502691"/>
                  </a:ext>
                </a:extLst>
              </a:tr>
              <a:tr h="307867">
                <a:tc>
                  <a:txBody>
                    <a:bodyPr/>
                    <a:lstStyle/>
                    <a:p>
                      <a:r>
                        <a:rPr lang="en-US" sz="1200" b="1" dirty="0">
                          <a:solidFill>
                            <a:schemeClr val="accent6">
                              <a:lumMod val="10000"/>
                            </a:schemeClr>
                          </a:solidFill>
                          <a:latin typeface="Poppins" panose="020B0604020202020204" charset="0"/>
                          <a:cs typeface="Poppins" panose="020B0604020202020204" charset="0"/>
                        </a:rPr>
                        <a:t>Reporting to</a:t>
                      </a:r>
                      <a:endParaRPr lang="en-GB" sz="1200" b="1" dirty="0">
                        <a:solidFill>
                          <a:schemeClr val="accent6">
                            <a:lumMod val="10000"/>
                          </a:schemeClr>
                        </a:solidFill>
                        <a:latin typeface="Poppins" panose="020B0604020202020204" charset="0"/>
                        <a:cs typeface="Poppins" panose="020B0604020202020204" charset="0"/>
                      </a:endParaRPr>
                    </a:p>
                  </a:txBody>
                  <a:tcPr/>
                </a:tc>
                <a:tc>
                  <a:txBody>
                    <a:bodyPr/>
                    <a:lstStyle/>
                    <a:p>
                      <a:r>
                        <a:rPr lang="en-GB" sz="1200" b="1" dirty="0">
                          <a:solidFill>
                            <a:schemeClr val="accent6">
                              <a:lumMod val="10000"/>
                            </a:schemeClr>
                          </a:solidFill>
                          <a:latin typeface="Poppins" panose="020B0604020202020204" charset="0"/>
                          <a:cs typeface="Poppins" panose="020B0604020202020204" charset="0"/>
                        </a:rPr>
                        <a:t>Volunteer and Society Manager</a:t>
                      </a:r>
                    </a:p>
                  </a:txBody>
                  <a:tcPr/>
                </a:tc>
                <a:extLst>
                  <a:ext uri="{0D108BD9-81ED-4DB2-BD59-A6C34878D82A}">
                    <a16:rowId xmlns:a16="http://schemas.microsoft.com/office/drawing/2014/main" val="534147168"/>
                  </a:ext>
                </a:extLst>
              </a:tr>
              <a:tr h="409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lumMod val="10000"/>
                            </a:schemeClr>
                          </a:solidFill>
                          <a:latin typeface="Poppins" panose="020B0604020202020204" charset="0"/>
                          <a:cs typeface="Poppins" panose="020B0604020202020204" charset="0"/>
                        </a:rPr>
                        <a:t>Budget</a:t>
                      </a:r>
                    </a:p>
                    <a:p>
                      <a:endParaRPr lang="en-GB" sz="1200" b="1" dirty="0">
                        <a:solidFill>
                          <a:schemeClr val="accent6">
                            <a:lumMod val="10000"/>
                          </a:schemeClr>
                        </a:solidFill>
                        <a:latin typeface="Poppins" panose="020B0604020202020204" charset="0"/>
                        <a:cs typeface="Poppins"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lumMod val="10000"/>
                            </a:schemeClr>
                          </a:solidFill>
                          <a:latin typeface="Poppins" panose="020B0604020202020204" charset="0"/>
                          <a:cs typeface="Poppins" panose="020B0604020202020204" charset="0"/>
                        </a:rPr>
                        <a:t>Some oversight of budget allocation</a:t>
                      </a:r>
                    </a:p>
                    <a:p>
                      <a:endParaRPr lang="en-GB" sz="1200" b="1" dirty="0">
                        <a:solidFill>
                          <a:schemeClr val="accent6">
                            <a:lumMod val="10000"/>
                          </a:schemeClr>
                        </a:solidFill>
                        <a:latin typeface="Poppins" panose="020B0604020202020204" charset="0"/>
                        <a:cs typeface="Poppins" panose="020B0604020202020204" charset="0"/>
                      </a:endParaRPr>
                    </a:p>
                  </a:txBody>
                  <a:tcPr/>
                </a:tc>
                <a:extLst>
                  <a:ext uri="{0D108BD9-81ED-4DB2-BD59-A6C34878D82A}">
                    <a16:rowId xmlns:a16="http://schemas.microsoft.com/office/drawing/2014/main" val="2207511455"/>
                  </a:ext>
                </a:extLst>
              </a:tr>
              <a:tr h="307867">
                <a:tc>
                  <a:txBody>
                    <a:bodyPr/>
                    <a:lstStyle/>
                    <a:p>
                      <a:endParaRPr lang="en-GB" sz="1200" b="1" dirty="0">
                        <a:solidFill>
                          <a:schemeClr val="accent6">
                            <a:lumMod val="10000"/>
                          </a:schemeClr>
                        </a:solidFill>
                        <a:latin typeface="Poppins" panose="020B0604020202020204" charset="0"/>
                        <a:cs typeface="Poppins" panose="020B0604020202020204" charset="0"/>
                      </a:endParaRPr>
                    </a:p>
                  </a:txBody>
                  <a:tcPr/>
                </a:tc>
                <a:tc>
                  <a:txBody>
                    <a:bodyPr/>
                    <a:lstStyle/>
                    <a:p>
                      <a:endParaRPr lang="en-GB" sz="1200" b="1" dirty="0">
                        <a:solidFill>
                          <a:schemeClr val="accent6">
                            <a:lumMod val="10000"/>
                          </a:schemeClr>
                        </a:solidFill>
                        <a:latin typeface="Poppins" panose="020B0604020202020204" charset="0"/>
                        <a:cs typeface="Poppins" panose="020B0604020202020204" charset="0"/>
                      </a:endParaRPr>
                    </a:p>
                  </a:txBody>
                  <a:tcPr/>
                </a:tc>
                <a:extLst>
                  <a:ext uri="{0D108BD9-81ED-4DB2-BD59-A6C34878D82A}">
                    <a16:rowId xmlns:a16="http://schemas.microsoft.com/office/drawing/2014/main" val="1524993625"/>
                  </a:ext>
                </a:extLst>
              </a:tr>
            </a:tbl>
          </a:graphicData>
        </a:graphic>
      </p:graphicFrame>
    </p:spTree>
    <p:extLst>
      <p:ext uri="{BB962C8B-B14F-4D97-AF65-F5344CB8AC3E}">
        <p14:creationId xmlns:p14="http://schemas.microsoft.com/office/powerpoint/2010/main" val="147201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51129-669F-4E32-82C1-3491BDB69301}"/>
              </a:ext>
            </a:extLst>
          </p:cNvPr>
          <p:cNvSpPr>
            <a:spLocks noGrp="1"/>
          </p:cNvSpPr>
          <p:nvPr>
            <p:ph idx="1"/>
          </p:nvPr>
        </p:nvSpPr>
        <p:spPr>
          <a:xfrm>
            <a:off x="681038" y="830094"/>
            <a:ext cx="8543925" cy="4618206"/>
          </a:xfrm>
        </p:spPr>
        <p:txBody>
          <a:bodyPr vert="horz" lIns="91440" tIns="45720" rIns="91440" bIns="45720" rtlCol="0" anchor="t">
            <a:normAutofit/>
          </a:bodyPr>
          <a:lstStyle/>
          <a:p>
            <a:pPr algn="just" hangingPunct="0">
              <a:lnSpc>
                <a:spcPct val="118000"/>
              </a:lnSpc>
              <a:spcAft>
                <a:spcPts val="600"/>
              </a:spcAft>
            </a:pPr>
            <a:r>
              <a:rPr lang="en-US" sz="1200" dirty="0">
                <a:solidFill>
                  <a:schemeClr val="accent6">
                    <a:lumMod val="10000"/>
                  </a:schemeClr>
                </a:solidFill>
                <a:latin typeface="Poppins" panose="020B0604020202020204" charset="0"/>
                <a:cs typeface="Poppins" panose="020B0604020202020204" charset="0"/>
              </a:rPr>
              <a:t>Within the Activities team, the volunteering department specializes in connecting with the third sector and other local </a:t>
            </a:r>
            <a:r>
              <a:rPr lang="en-US" sz="1200" dirty="0" err="1">
                <a:solidFill>
                  <a:schemeClr val="accent6">
                    <a:lumMod val="10000"/>
                  </a:schemeClr>
                </a:solidFill>
                <a:latin typeface="Poppins" panose="020B0604020202020204" charset="0"/>
                <a:cs typeface="Poppins" panose="020B0604020202020204" charset="0"/>
              </a:rPr>
              <a:t>organisations</a:t>
            </a:r>
            <a:r>
              <a:rPr lang="en-US" sz="1200" dirty="0">
                <a:solidFill>
                  <a:schemeClr val="accent6">
                    <a:lumMod val="10000"/>
                  </a:schemeClr>
                </a:solidFill>
                <a:latin typeface="Poppins" panose="020B0604020202020204" charset="0"/>
                <a:cs typeface="Poppins" panose="020B0604020202020204" charset="0"/>
              </a:rPr>
              <a:t>, to research and promote volunteer opportunities for the student body and to enhance the development of our student leaders.</a:t>
            </a:r>
          </a:p>
          <a:p>
            <a:pPr algn="just" hangingPunct="0">
              <a:lnSpc>
                <a:spcPct val="118000"/>
              </a:lnSpc>
              <a:spcAft>
                <a:spcPts val="600"/>
              </a:spcAft>
            </a:pPr>
            <a:r>
              <a:rPr lang="en-US" sz="1200" dirty="0">
                <a:solidFill>
                  <a:schemeClr val="accent6">
                    <a:lumMod val="10000"/>
                  </a:schemeClr>
                </a:solidFill>
                <a:latin typeface="Poppins" panose="020B0604020202020204" charset="0"/>
                <a:cs typeface="Poppins" panose="020B0604020202020204" charset="0"/>
              </a:rPr>
              <a:t>The coordinator will be required to build partnerships with internal teams (including student led groups) across the SU and the University, as well as networking across local charities, schools and other </a:t>
            </a:r>
            <a:r>
              <a:rPr lang="en-US" sz="1200" dirty="0" err="1">
                <a:solidFill>
                  <a:schemeClr val="accent6">
                    <a:lumMod val="10000"/>
                  </a:schemeClr>
                </a:solidFill>
                <a:latin typeface="Poppins" panose="020B0604020202020204" charset="0"/>
                <a:cs typeface="Poppins" panose="020B0604020202020204" charset="0"/>
              </a:rPr>
              <a:t>organisations</a:t>
            </a:r>
            <a:r>
              <a:rPr lang="en-US" sz="1200" dirty="0">
                <a:solidFill>
                  <a:schemeClr val="accent6">
                    <a:lumMod val="10000"/>
                  </a:schemeClr>
                </a:solidFill>
                <a:latin typeface="Poppins" panose="020B0604020202020204" charset="0"/>
                <a:cs typeface="Poppins" panose="020B0604020202020204" charset="0"/>
              </a:rPr>
              <a:t>, to create a culture of voluntary and social action. </a:t>
            </a:r>
          </a:p>
          <a:p>
            <a:pPr algn="just" hangingPunct="0">
              <a:lnSpc>
                <a:spcPct val="118000"/>
              </a:lnSpc>
              <a:spcAft>
                <a:spcPts val="600"/>
              </a:spcAft>
            </a:pPr>
            <a:r>
              <a:rPr lang="en-US" sz="1200" dirty="0">
                <a:solidFill>
                  <a:schemeClr val="accent6">
                    <a:lumMod val="10000"/>
                  </a:schemeClr>
                </a:solidFill>
                <a:latin typeface="Poppins" panose="020B0604020202020204" charset="0"/>
                <a:cs typeface="Poppins" panose="020B0604020202020204" charset="0"/>
              </a:rPr>
              <a:t>The role will require you to mentor student groups so as to deliver  successful volunteer and fundraising projects, to engage with RAG (the student led fundraising group) so as to develop their fundraising offer, to monitor fundraising accounts, contribute to the development of annual plans, support and train student leaders, support the delivery of The SU strategy and champion the values and cause of the </a:t>
            </a:r>
            <a:r>
              <a:rPr lang="en-US" sz="1200" dirty="0" err="1">
                <a:solidFill>
                  <a:schemeClr val="accent6">
                    <a:lumMod val="10000"/>
                  </a:schemeClr>
                </a:solidFill>
                <a:latin typeface="Poppins" panose="020B0604020202020204" charset="0"/>
                <a:cs typeface="Poppins" panose="020B0604020202020204" charset="0"/>
              </a:rPr>
              <a:t>organisation</a:t>
            </a:r>
            <a:r>
              <a:rPr lang="en-US" sz="1200" dirty="0">
                <a:solidFill>
                  <a:schemeClr val="accent6">
                    <a:lumMod val="10000"/>
                  </a:schemeClr>
                </a:solidFill>
                <a:latin typeface="Poppins" panose="020B0604020202020204" charset="0"/>
                <a:cs typeface="Poppins" panose="020B0604020202020204" charset="0"/>
              </a:rPr>
              <a:t>.</a:t>
            </a:r>
          </a:p>
          <a:p>
            <a:pPr>
              <a:lnSpc>
                <a:spcPct val="120000"/>
              </a:lnSpc>
            </a:pPr>
            <a:r>
              <a:rPr lang="en-GB" sz="1200" dirty="0"/>
              <a:t>The Activities team consists of over 15 staff, supporting a variety of volunteer, society and sport activities and student led groups.</a:t>
            </a:r>
          </a:p>
          <a:p>
            <a:pPr>
              <a:lnSpc>
                <a:spcPct val="120000"/>
              </a:lnSpc>
            </a:pPr>
            <a:r>
              <a:rPr lang="en-GB" sz="1200" dirty="0"/>
              <a:t>The role reports to the Volunteer and Society Manager. </a:t>
            </a:r>
          </a:p>
          <a:p>
            <a:pPr>
              <a:lnSpc>
                <a:spcPct val="120000"/>
              </a:lnSpc>
            </a:pPr>
            <a:endParaRPr lang="en-GB" sz="1400" dirty="0"/>
          </a:p>
        </p:txBody>
      </p:sp>
      <p:sp>
        <p:nvSpPr>
          <p:cNvPr id="3" name="Title 2">
            <a:extLst>
              <a:ext uri="{FF2B5EF4-FFF2-40B4-BE49-F238E27FC236}">
                <a16:creationId xmlns:a16="http://schemas.microsoft.com/office/drawing/2014/main" id="{356C91C6-5946-4211-A773-33383422E766}"/>
              </a:ext>
            </a:extLst>
          </p:cNvPr>
          <p:cNvSpPr>
            <a:spLocks noGrp="1"/>
          </p:cNvSpPr>
          <p:nvPr>
            <p:ph type="title"/>
          </p:nvPr>
        </p:nvSpPr>
        <p:spPr/>
        <p:txBody>
          <a:bodyPr>
            <a:normAutofit/>
          </a:bodyPr>
          <a:lstStyle/>
          <a:p>
            <a:r>
              <a:rPr lang="en-US" sz="2000" dirty="0"/>
              <a:t>Role overview</a:t>
            </a:r>
            <a:endParaRPr lang="en-GB" sz="2000" dirty="0"/>
          </a:p>
        </p:txBody>
      </p:sp>
    </p:spTree>
    <p:extLst>
      <p:ext uri="{BB962C8B-B14F-4D97-AF65-F5344CB8AC3E}">
        <p14:creationId xmlns:p14="http://schemas.microsoft.com/office/powerpoint/2010/main" val="29152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90DE3-685A-4E57-8AC0-24CEA337ACD6}"/>
              </a:ext>
            </a:extLst>
          </p:cNvPr>
          <p:cNvSpPr>
            <a:spLocks noGrp="1"/>
          </p:cNvSpPr>
          <p:nvPr>
            <p:ph idx="1"/>
          </p:nvPr>
        </p:nvSpPr>
        <p:spPr>
          <a:xfrm>
            <a:off x="681038" y="1073149"/>
            <a:ext cx="8543925" cy="5059795"/>
          </a:xfrm>
        </p:spPr>
        <p:txBody>
          <a:bodyPr vert="horz" lIns="91440" tIns="45720" rIns="91440" bIns="45720" rtlCol="0" anchor="t">
            <a:normAutofit fontScale="77500" lnSpcReduction="20000"/>
          </a:bodyPr>
          <a:lstStyle/>
          <a:p>
            <a:pPr marL="0" marR="0" indent="0" algn="l">
              <a:lnSpc>
                <a:spcPct val="107000"/>
              </a:lnSpc>
              <a:spcBef>
                <a:spcPts val="0"/>
              </a:spcBef>
              <a:spcAft>
                <a:spcPts val="800"/>
              </a:spcAft>
            </a:pPr>
            <a:r>
              <a:rPr lang="en-GB" sz="1700" b="1" kern="1400" dirty="0">
                <a:solidFill>
                  <a:srgbClr val="000000"/>
                </a:solidFill>
                <a:latin typeface="Poppins" panose="020B0604020202020204" charset="0"/>
                <a:cs typeface="Poppins" panose="020B0604020202020204" charset="0"/>
              </a:rPr>
              <a:t>1 </a:t>
            </a:r>
            <a:r>
              <a:rPr lang="en-GB" sz="1700" b="1" kern="1400" dirty="0">
                <a:ln>
                  <a:noFill/>
                </a:ln>
                <a:solidFill>
                  <a:srgbClr val="000000"/>
                </a:solidFill>
                <a:effectLst/>
                <a:latin typeface="Poppins" panose="020B0604020202020204" charset="0"/>
                <a:cs typeface="Poppins" panose="020B0604020202020204" charset="0"/>
              </a:rPr>
              <a:t>- Mentor and support student leaders to deliver community activity ( including fundraising), ensuring compliance with good practice, policies and legal requirements.</a:t>
            </a:r>
            <a:r>
              <a:rPr lang="en-GB" sz="1700" kern="1400" dirty="0">
                <a:ln>
                  <a:noFill/>
                </a:ln>
                <a:solidFill>
                  <a:srgbClr val="000000"/>
                </a:solidFill>
                <a:effectLst/>
                <a:latin typeface="Poppins" panose="020B0604020202020204" charset="0"/>
                <a:cs typeface="Poppins" panose="020B0604020202020204" charset="0"/>
              </a:rPr>
              <a:t> </a:t>
            </a:r>
            <a:r>
              <a:rPr lang="en-GB" sz="1700" b="1" kern="1400" dirty="0">
                <a:ln>
                  <a:noFill/>
                </a:ln>
                <a:solidFill>
                  <a:srgbClr val="000000"/>
                </a:solidFill>
                <a:effectLst/>
                <a:latin typeface="Poppins" panose="020B0604020202020204" charset="0"/>
                <a:cs typeface="Poppins" panose="020B0604020202020204" charset="0"/>
              </a:rPr>
              <a:t>(25%)</a:t>
            </a:r>
          </a:p>
          <a:p>
            <a:pPr marL="285750" indent="-285750">
              <a:lnSpc>
                <a:spcPct val="107000"/>
              </a:lnSpc>
              <a:spcAft>
                <a:spcPts val="800"/>
              </a:spcAft>
              <a:buFont typeface="Arial" panose="020B0604020202020204" pitchFamily="34" charset="0"/>
              <a:buChar char="•"/>
            </a:pPr>
            <a:r>
              <a:rPr lang="en-GB" sz="1600" kern="1400" dirty="0">
                <a:ln>
                  <a:noFill/>
                </a:ln>
                <a:solidFill>
                  <a:srgbClr val="000000"/>
                </a:solidFill>
                <a:effectLst/>
                <a:latin typeface="Poppins" panose="020B0604020202020204" charset="0"/>
                <a:cs typeface="Poppins" panose="020B0604020202020204" charset="0"/>
              </a:rPr>
              <a:t>To provide key event and project management support for volunteer groups so that student leaders can deliver their events effectively and </a:t>
            </a:r>
            <a:r>
              <a:rPr lang="en-GB" sz="1600" kern="1400" dirty="0">
                <a:solidFill>
                  <a:srgbClr val="000000"/>
                </a:solidFill>
                <a:latin typeface="Poppins" panose="020B0604020202020204" charset="0"/>
                <a:cs typeface="Poppins" panose="020B0604020202020204" charset="0"/>
              </a:rPr>
              <a:t>safely (both on and off campus) </a:t>
            </a:r>
            <a:r>
              <a:rPr lang="en-GB" sz="1600" kern="1400" dirty="0">
                <a:ln>
                  <a:noFill/>
                </a:ln>
                <a:solidFill>
                  <a:srgbClr val="000000"/>
                </a:solidFill>
                <a:effectLst/>
                <a:latin typeface="Poppins" panose="020B0604020202020204" charset="0"/>
                <a:cs typeface="Poppins" panose="020B0604020202020204" charset="0"/>
              </a:rPr>
              <a:t>and within the SU’s policies and procedures. This will include advising with promotion, recruitment, fundraising, legal compliance and </a:t>
            </a:r>
            <a:r>
              <a:rPr lang="en-GB" kern="1400" dirty="0">
                <a:solidFill>
                  <a:srgbClr val="000000"/>
                </a:solidFill>
                <a:latin typeface="Poppins" panose="020B0604020202020204" charset="0"/>
                <a:cs typeface="Poppins" panose="020B0604020202020204" charset="0"/>
              </a:rPr>
              <a:t>partner </a:t>
            </a:r>
            <a:r>
              <a:rPr lang="en-GB" sz="1600" kern="1400" dirty="0">
                <a:ln>
                  <a:noFill/>
                </a:ln>
                <a:solidFill>
                  <a:srgbClr val="000000"/>
                </a:solidFill>
                <a:effectLst/>
                <a:latin typeface="Poppins" panose="020B0604020202020204" charset="0"/>
                <a:cs typeface="Poppins" panose="020B0604020202020204" charset="0"/>
              </a:rPr>
              <a:t>relationships</a:t>
            </a:r>
          </a:p>
          <a:p>
            <a:pPr marL="285750" marR="0" indent="-285750" algn="l">
              <a:lnSpc>
                <a:spcPct val="107000"/>
              </a:lnSpc>
              <a:spcBef>
                <a:spcPts val="0"/>
              </a:spcBef>
              <a:spcAft>
                <a:spcPts val="800"/>
              </a:spcAft>
              <a:buFont typeface="Arial" panose="020B0604020202020204" pitchFamily="34" charset="0"/>
              <a:buChar char="•"/>
            </a:pPr>
            <a:r>
              <a:rPr lang="en-GB" sz="1600" kern="1400" dirty="0">
                <a:ln>
                  <a:noFill/>
                </a:ln>
                <a:solidFill>
                  <a:srgbClr val="000000"/>
                </a:solidFill>
                <a:effectLst/>
                <a:latin typeface="Poppins" panose="020B0604020202020204" charset="0"/>
                <a:cs typeface="Poppins" panose="020B0604020202020204" charset="0"/>
              </a:rPr>
              <a:t>To monitor project and event progress to ensure correct processes are being followed, students are supported and volunteer and fundraising good practice is being adhered to. </a:t>
            </a:r>
          </a:p>
          <a:p>
            <a:pPr marL="285750" marR="0" indent="-285750" algn="l">
              <a:lnSpc>
                <a:spcPct val="107000"/>
              </a:lnSpc>
              <a:spcBef>
                <a:spcPts val="0"/>
              </a:spcBef>
              <a:spcAft>
                <a:spcPts val="800"/>
              </a:spcAft>
              <a:buFont typeface="Arial" panose="020B0604020202020204" pitchFamily="34" charset="0"/>
              <a:buChar char="•"/>
            </a:pPr>
            <a:r>
              <a:rPr lang="en-GB" sz="1600" kern="1400" dirty="0">
                <a:ln>
                  <a:noFill/>
                </a:ln>
                <a:solidFill>
                  <a:srgbClr val="000000"/>
                </a:solidFill>
                <a:effectLst/>
                <a:latin typeface="Poppins" panose="020B0604020202020204" charset="0"/>
                <a:cs typeface="Poppins" panose="020B0604020202020204" charset="0"/>
              </a:rPr>
              <a:t>To provide and monitor health and safety guidance</a:t>
            </a:r>
          </a:p>
          <a:p>
            <a:pPr marL="285750" marR="0" indent="-285750" algn="l">
              <a:lnSpc>
                <a:spcPct val="107000"/>
              </a:lnSpc>
              <a:spcBef>
                <a:spcPts val="0"/>
              </a:spcBef>
              <a:spcAft>
                <a:spcPts val="800"/>
              </a:spcAft>
              <a:buFont typeface="Arial" panose="020B0604020202020204" pitchFamily="34" charset="0"/>
              <a:buChar char="•"/>
            </a:pPr>
            <a:r>
              <a:rPr lang="en-GB" sz="1600" kern="1400" dirty="0">
                <a:ln>
                  <a:noFill/>
                </a:ln>
                <a:solidFill>
                  <a:srgbClr val="000000"/>
                </a:solidFill>
                <a:effectLst/>
                <a:latin typeface="Poppins" panose="020B0604020202020204" charset="0"/>
                <a:cs typeface="Poppins" panose="020B0604020202020204" charset="0"/>
              </a:rPr>
              <a:t>To provide information and guidance to potential student volunteers on a face to face basis and via web/email requests </a:t>
            </a:r>
          </a:p>
          <a:p>
            <a:r>
              <a:rPr lang="en-US" sz="1700" b="1" dirty="0">
                <a:solidFill>
                  <a:schemeClr val="accent6">
                    <a:lumMod val="10000"/>
                  </a:schemeClr>
                </a:solidFill>
              </a:rPr>
              <a:t>2 – Networking and </a:t>
            </a:r>
            <a:r>
              <a:rPr lang="en-GB" sz="1700" b="1" dirty="0">
                <a:solidFill>
                  <a:schemeClr val="accent6">
                    <a:lumMod val="10000"/>
                  </a:schemeClr>
                </a:solidFill>
              </a:rPr>
              <a:t>building relationships with stakeholders (20%) </a:t>
            </a:r>
          </a:p>
          <a:p>
            <a:pPr marL="285750" indent="-285750">
              <a:buFont typeface="Arial" panose="020B0604020202020204" pitchFamily="34" charset="0"/>
              <a:buChar char="•"/>
            </a:pPr>
            <a:r>
              <a:rPr lang="en-GB" sz="1500" dirty="0">
                <a:solidFill>
                  <a:schemeClr val="accent6">
                    <a:lumMod val="10000"/>
                  </a:schemeClr>
                </a:solidFill>
                <a:latin typeface="Poppins"/>
                <a:cs typeface="Poppins"/>
              </a:rPr>
              <a:t>To build networks and facilitate opportunities so that students can engage in a range of volunteer schemes</a:t>
            </a:r>
            <a:endParaRPr lang="en-GB" sz="1500" dirty="0"/>
          </a:p>
          <a:p>
            <a:pPr marL="285750" indent="-285750">
              <a:buFont typeface="Arial" panose="020B0604020202020204" pitchFamily="34" charset="0"/>
              <a:buChar char="•"/>
            </a:pPr>
            <a:r>
              <a:rPr lang="en-GB" sz="1500" dirty="0">
                <a:solidFill>
                  <a:schemeClr val="accent6">
                    <a:lumMod val="10000"/>
                  </a:schemeClr>
                </a:solidFill>
                <a:latin typeface="Poppins"/>
                <a:cs typeface="Poppins"/>
              </a:rPr>
              <a:t>Be proactive in networking with</a:t>
            </a:r>
            <a:r>
              <a:rPr lang="en-GB" sz="1500" dirty="0"/>
              <a:t> departments and student groups within the SU, University and external community to develop ideas towards joint projects</a:t>
            </a:r>
            <a:r>
              <a:rPr lang="en-GB" sz="1500" dirty="0">
                <a:solidFill>
                  <a:schemeClr val="accent6">
                    <a:lumMod val="10000"/>
                  </a:schemeClr>
                </a:solidFill>
                <a:latin typeface="Poppins"/>
                <a:cs typeface="Poppins"/>
              </a:rPr>
              <a:t> and to share good practice </a:t>
            </a:r>
            <a:endParaRPr lang="en-GB" sz="1500" b="1" dirty="0">
              <a:solidFill>
                <a:schemeClr val="accent6">
                  <a:lumMod val="10000"/>
                </a:schemeClr>
              </a:solidFill>
              <a:latin typeface="Poppins"/>
              <a:cs typeface="Poppins"/>
            </a:endParaRPr>
          </a:p>
          <a:p>
            <a:pPr marL="285750" indent="-285750">
              <a:buFont typeface="Arial" panose="020B0604020202020204" pitchFamily="34" charset="0"/>
              <a:buChar char="•"/>
            </a:pPr>
            <a:r>
              <a:rPr lang="en-GB" sz="1500" dirty="0"/>
              <a:t>To promote the work of the student groups and the Activity area to University departments and external organisations</a:t>
            </a:r>
          </a:p>
          <a:p>
            <a:pPr marL="285750" indent="-285750">
              <a:buFont typeface="Arial" panose="020B0604020202020204" pitchFamily="34" charset="0"/>
              <a:buChar char="•"/>
            </a:pPr>
            <a:r>
              <a:rPr lang="en-GB" sz="1500" dirty="0"/>
              <a:t>To support the SU Activity Officer and Society and Volunteer Manager to develop the area</a:t>
            </a:r>
          </a:p>
          <a:p>
            <a:pPr marL="285750" indent="-285750">
              <a:buFont typeface="Arial" panose="020B0604020202020204" pitchFamily="34" charset="0"/>
              <a:buChar char="•"/>
            </a:pPr>
            <a:r>
              <a:rPr lang="en-GB" sz="1500" dirty="0">
                <a:solidFill>
                  <a:schemeClr val="accent6">
                    <a:lumMod val="10000"/>
                  </a:schemeClr>
                </a:solidFill>
                <a:latin typeface="Poppins"/>
                <a:cs typeface="Poppins"/>
              </a:rPr>
              <a:t>Provide tailored advice and support to students and staff when delivering volunteer and fundraising activities</a:t>
            </a:r>
          </a:p>
          <a:p>
            <a:pPr marL="285750" indent="-285750">
              <a:buFont typeface="Arial" panose="020B0604020202020204" pitchFamily="34" charset="0"/>
              <a:buChar char="•"/>
            </a:pPr>
            <a:r>
              <a:rPr lang="en-GB" sz="1500" dirty="0">
                <a:solidFill>
                  <a:schemeClr val="accent6">
                    <a:lumMod val="10000"/>
                  </a:schemeClr>
                </a:solidFill>
                <a:latin typeface="Poppins"/>
                <a:cs typeface="Poppins"/>
              </a:rPr>
              <a:t>Maintain regular communications with stakeholders to ensure they feel supported and informed </a:t>
            </a:r>
          </a:p>
        </p:txBody>
      </p:sp>
      <p:sp>
        <p:nvSpPr>
          <p:cNvPr id="3" name="Title 2">
            <a:extLst>
              <a:ext uri="{FF2B5EF4-FFF2-40B4-BE49-F238E27FC236}">
                <a16:creationId xmlns:a16="http://schemas.microsoft.com/office/drawing/2014/main" id="{F213CC37-1F87-436A-92BF-1132027B1572}"/>
              </a:ext>
            </a:extLst>
          </p:cNvPr>
          <p:cNvSpPr>
            <a:spLocks noGrp="1"/>
          </p:cNvSpPr>
          <p:nvPr>
            <p:ph type="title"/>
          </p:nvPr>
        </p:nvSpPr>
        <p:spPr/>
        <p:txBody>
          <a:bodyPr>
            <a:normAutofit/>
          </a:bodyPr>
          <a:lstStyle/>
          <a:p>
            <a:r>
              <a:rPr lang="en-US" sz="2000" dirty="0"/>
              <a:t>Main responsibilities</a:t>
            </a:r>
            <a:endParaRPr lang="en-GB" sz="2000" dirty="0"/>
          </a:p>
        </p:txBody>
      </p:sp>
    </p:spTree>
    <p:extLst>
      <p:ext uri="{BB962C8B-B14F-4D97-AF65-F5344CB8AC3E}">
        <p14:creationId xmlns:p14="http://schemas.microsoft.com/office/powerpoint/2010/main" val="349739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90DE3-685A-4E57-8AC0-24CEA337ACD6}"/>
              </a:ext>
            </a:extLst>
          </p:cNvPr>
          <p:cNvSpPr>
            <a:spLocks noGrp="1"/>
          </p:cNvSpPr>
          <p:nvPr>
            <p:ph idx="1"/>
          </p:nvPr>
        </p:nvSpPr>
        <p:spPr/>
        <p:txBody>
          <a:bodyPr vert="horz" lIns="91440" tIns="45720" rIns="91440" bIns="45720" rtlCol="0" anchor="t">
            <a:normAutofit/>
          </a:bodyPr>
          <a:lstStyle/>
          <a:p>
            <a:r>
              <a:rPr lang="en-GB" sz="1400" b="1" kern="1400" dirty="0">
                <a:solidFill>
                  <a:srgbClr val="000000"/>
                </a:solidFill>
                <a:latin typeface="Poppins" panose="020B0604020202020204" charset="0"/>
                <a:cs typeface="Poppins" panose="020B0604020202020204" charset="0"/>
              </a:rPr>
              <a:t>3 </a:t>
            </a:r>
            <a:r>
              <a:rPr lang="en-GB" sz="1400" b="1" dirty="0"/>
              <a:t>-Training and Development (15%)</a:t>
            </a:r>
            <a:endParaRPr lang="en-GB" sz="1400" dirty="0"/>
          </a:p>
          <a:p>
            <a:pPr marL="171450" indent="-171450">
              <a:buFont typeface="Arial" panose="020B0604020202020204" pitchFamily="34" charset="0"/>
              <a:buChar char="•"/>
            </a:pPr>
            <a:r>
              <a:rPr lang="en-GB" sz="1200" dirty="0"/>
              <a:t>Develop the training offer to student leaders to include planning and delivering training where needed. </a:t>
            </a:r>
          </a:p>
          <a:p>
            <a:pPr marL="171450" indent="-171450">
              <a:buFont typeface="Arial" panose="020B0604020202020204" pitchFamily="34" charset="0"/>
              <a:buChar char="•"/>
            </a:pPr>
            <a:r>
              <a:rPr lang="en-GB" sz="1200" dirty="0"/>
              <a:t>Ensure student groups have access to the training they require in order to carry out their role effectively. </a:t>
            </a:r>
          </a:p>
          <a:p>
            <a:pPr marL="171450" indent="-171450">
              <a:buFont typeface="Arial" panose="020B0604020202020204" pitchFamily="34" charset="0"/>
              <a:buChar char="•"/>
            </a:pPr>
            <a:r>
              <a:rPr lang="en-GB" sz="1200" dirty="0"/>
              <a:t>Liaise with the Skills and Development team to suggest additional training needs as identified by the student groups</a:t>
            </a:r>
          </a:p>
          <a:p>
            <a:pPr>
              <a:lnSpc>
                <a:spcPct val="107000"/>
              </a:lnSpc>
              <a:spcAft>
                <a:spcPts val="800"/>
              </a:spcAft>
            </a:pPr>
            <a:endParaRPr lang="en-GB" sz="1400" dirty="0">
              <a:solidFill>
                <a:schemeClr val="accent6">
                  <a:lumMod val="10000"/>
                </a:schemeClr>
              </a:solidFill>
              <a:latin typeface="Poppins"/>
              <a:cs typeface="Poppins"/>
            </a:endParaRPr>
          </a:p>
          <a:p>
            <a:r>
              <a:rPr lang="en-GB" sz="1400" b="1" dirty="0"/>
              <a:t>4 -Financial  responsibilities (15%)</a:t>
            </a:r>
            <a:endParaRPr lang="en-GB" sz="1400" dirty="0"/>
          </a:p>
          <a:p>
            <a:pPr marL="171450" indent="-171450">
              <a:buFont typeface="Arial" panose="020B0604020202020204" pitchFamily="34" charset="0"/>
              <a:buChar char="•"/>
            </a:pPr>
            <a:r>
              <a:rPr lang="en-GB" sz="1200" dirty="0"/>
              <a:t>Provide student groups with support towards their annual budget and financial procedures</a:t>
            </a:r>
          </a:p>
          <a:p>
            <a:pPr marL="171450" indent="-171450">
              <a:buFont typeface="Arial" panose="020B0604020202020204" pitchFamily="34" charset="0"/>
              <a:buChar char="•"/>
            </a:pPr>
            <a:r>
              <a:rPr lang="en-GB" sz="1200" dirty="0"/>
              <a:t>Monitor the RAG ( the student led fundraising group) fundraising accounts</a:t>
            </a:r>
          </a:p>
          <a:p>
            <a:pPr marL="171450" indent="-171450">
              <a:buFont typeface="Arial" panose="020B0604020202020204" pitchFamily="34" charset="0"/>
              <a:buChar char="•"/>
            </a:pPr>
            <a:r>
              <a:rPr lang="en-GB" sz="1200" dirty="0"/>
              <a:t>Monitor financial planning for events and activities, ensuring good practice is followed</a:t>
            </a:r>
          </a:p>
          <a:p>
            <a:pPr marL="171450" indent="-171450">
              <a:buFont typeface="Arial" panose="020B0604020202020204" pitchFamily="34" charset="0"/>
              <a:buChar char="•"/>
            </a:pPr>
            <a:r>
              <a:rPr lang="en-GB" sz="1200" dirty="0"/>
              <a:t>Highlight sponsorship and fundraising opportunities</a:t>
            </a:r>
          </a:p>
        </p:txBody>
      </p:sp>
      <p:sp>
        <p:nvSpPr>
          <p:cNvPr id="3" name="Title 2">
            <a:extLst>
              <a:ext uri="{FF2B5EF4-FFF2-40B4-BE49-F238E27FC236}">
                <a16:creationId xmlns:a16="http://schemas.microsoft.com/office/drawing/2014/main" id="{F213CC37-1F87-436A-92BF-1132027B1572}"/>
              </a:ext>
            </a:extLst>
          </p:cNvPr>
          <p:cNvSpPr>
            <a:spLocks noGrp="1"/>
          </p:cNvSpPr>
          <p:nvPr>
            <p:ph type="title"/>
          </p:nvPr>
        </p:nvSpPr>
        <p:spPr/>
        <p:txBody>
          <a:bodyPr>
            <a:normAutofit/>
          </a:bodyPr>
          <a:lstStyle/>
          <a:p>
            <a:r>
              <a:rPr lang="en-US" sz="2000" dirty="0"/>
              <a:t>Main responsibilities</a:t>
            </a:r>
            <a:endParaRPr lang="en-GB" sz="2000" dirty="0"/>
          </a:p>
        </p:txBody>
      </p:sp>
    </p:spTree>
    <p:extLst>
      <p:ext uri="{BB962C8B-B14F-4D97-AF65-F5344CB8AC3E}">
        <p14:creationId xmlns:p14="http://schemas.microsoft.com/office/powerpoint/2010/main" val="410215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90DE3-685A-4E57-8AC0-24CEA337ACD6}"/>
              </a:ext>
            </a:extLst>
          </p:cNvPr>
          <p:cNvSpPr>
            <a:spLocks noGrp="1"/>
          </p:cNvSpPr>
          <p:nvPr>
            <p:ph idx="1"/>
          </p:nvPr>
        </p:nvSpPr>
        <p:spPr/>
        <p:txBody>
          <a:bodyPr vert="horz" lIns="91440" tIns="45720" rIns="91440" bIns="45720" rtlCol="0" anchor="t">
            <a:normAutofit/>
          </a:bodyPr>
          <a:lstStyle/>
          <a:p>
            <a:pPr marL="0" marR="0" indent="0" algn="l">
              <a:lnSpc>
                <a:spcPct val="107000"/>
              </a:lnSpc>
              <a:spcBef>
                <a:spcPts val="0"/>
              </a:spcBef>
              <a:spcAft>
                <a:spcPts val="800"/>
              </a:spcAft>
            </a:pPr>
            <a:r>
              <a:rPr lang="en-GB" sz="1400" b="1" kern="1400" dirty="0">
                <a:solidFill>
                  <a:srgbClr val="000000"/>
                </a:solidFill>
                <a:latin typeface="Poppins" panose="020B0604020202020204" charset="0"/>
                <a:cs typeface="Poppins" panose="020B0604020202020204" charset="0"/>
              </a:rPr>
              <a:t>5 </a:t>
            </a:r>
            <a:r>
              <a:rPr lang="en-GB" sz="1400" b="1" kern="1400" dirty="0">
                <a:ln>
                  <a:noFill/>
                </a:ln>
                <a:solidFill>
                  <a:srgbClr val="000000"/>
                </a:solidFill>
                <a:effectLst/>
                <a:latin typeface="Poppins" panose="020B0604020202020204" charset="0"/>
                <a:cs typeface="Poppins" panose="020B0604020202020204" charset="0"/>
              </a:rPr>
              <a:t>- Marketing (15%)</a:t>
            </a:r>
            <a:endParaRPr lang="en-GB" sz="1400" kern="1400" dirty="0">
              <a:ln>
                <a:noFill/>
              </a:ln>
              <a:solidFill>
                <a:srgbClr val="000000"/>
              </a:solidFill>
              <a:effectLst/>
              <a:latin typeface="Poppins" panose="020B0604020202020204" charset="0"/>
              <a:cs typeface="Poppins" panose="020B0604020202020204" charset="0"/>
            </a:endParaRPr>
          </a:p>
          <a:p>
            <a:pPr marL="171450" marR="0" indent="-171450" algn="l">
              <a:lnSpc>
                <a:spcPct val="107000"/>
              </a:lnSpc>
              <a:spcBef>
                <a:spcPts val="0"/>
              </a:spcBef>
              <a:spcAft>
                <a:spcPts val="800"/>
              </a:spcAft>
              <a:buFont typeface="Arial" panose="020B0604020202020204" pitchFamily="34" charset="0"/>
              <a:buChar char="•"/>
            </a:pPr>
            <a:r>
              <a:rPr lang="en-GB" sz="1200" kern="1400" dirty="0">
                <a:ln>
                  <a:noFill/>
                </a:ln>
                <a:solidFill>
                  <a:srgbClr val="000000"/>
                </a:solidFill>
                <a:effectLst/>
                <a:latin typeface="Poppins" panose="020B0604020202020204" charset="0"/>
                <a:cs typeface="Poppins" panose="020B0604020202020204" charset="0"/>
              </a:rPr>
              <a:t>To promote the area to students, staff and the local community</a:t>
            </a:r>
          </a:p>
          <a:p>
            <a:pPr marL="171450" marR="0" indent="-171450" algn="l">
              <a:lnSpc>
                <a:spcPct val="107000"/>
              </a:lnSpc>
              <a:spcBef>
                <a:spcPts val="0"/>
              </a:spcBef>
              <a:spcAft>
                <a:spcPts val="800"/>
              </a:spcAft>
              <a:buFont typeface="Arial" panose="020B0604020202020204" pitchFamily="34" charset="0"/>
              <a:buChar char="•"/>
            </a:pPr>
            <a:r>
              <a:rPr lang="en-GB" sz="1200" kern="1400" dirty="0">
                <a:ln>
                  <a:noFill/>
                </a:ln>
                <a:solidFill>
                  <a:srgbClr val="000000"/>
                </a:solidFill>
                <a:effectLst/>
                <a:latin typeface="Poppins" panose="020B0604020202020204" charset="0"/>
                <a:cs typeface="Poppins" panose="020B0604020202020204" charset="0"/>
              </a:rPr>
              <a:t>To market student volunteer opportunities to all students via social media, the website and other marketing tools </a:t>
            </a:r>
          </a:p>
          <a:p>
            <a:pPr marL="171450" marR="0" indent="-171450" algn="l">
              <a:lnSpc>
                <a:spcPct val="107000"/>
              </a:lnSpc>
              <a:spcBef>
                <a:spcPts val="0"/>
              </a:spcBef>
              <a:spcAft>
                <a:spcPts val="800"/>
              </a:spcAft>
              <a:buFont typeface="Arial" panose="020B0604020202020204" pitchFamily="34" charset="0"/>
              <a:buChar char="•"/>
            </a:pPr>
            <a:r>
              <a:rPr lang="en-GB" sz="1200" kern="1400" dirty="0">
                <a:ln>
                  <a:noFill/>
                </a:ln>
                <a:solidFill>
                  <a:srgbClr val="000000"/>
                </a:solidFill>
                <a:effectLst/>
                <a:latin typeface="Poppins" panose="020B0604020202020204" charset="0"/>
                <a:cs typeface="Poppins" panose="020B0604020202020204" charset="0"/>
              </a:rPr>
              <a:t>To liaise with the SU’s Marketing Department to ensure the volunteering webpages are up to date </a:t>
            </a:r>
          </a:p>
          <a:p>
            <a:pPr marL="171450" marR="0" indent="-171450" algn="l">
              <a:lnSpc>
                <a:spcPct val="107000"/>
              </a:lnSpc>
              <a:spcBef>
                <a:spcPts val="0"/>
              </a:spcBef>
              <a:spcAft>
                <a:spcPts val="800"/>
              </a:spcAft>
              <a:buFont typeface="Arial" panose="020B0604020202020204" pitchFamily="34" charset="0"/>
              <a:buChar char="•"/>
            </a:pPr>
            <a:r>
              <a:rPr lang="en-GB" sz="1200" kern="1400" dirty="0">
                <a:ln>
                  <a:noFill/>
                </a:ln>
                <a:solidFill>
                  <a:srgbClr val="000000"/>
                </a:solidFill>
                <a:effectLst/>
                <a:latin typeface="Poppins" panose="020B0604020202020204" charset="0"/>
                <a:cs typeface="Poppins" panose="020B0604020202020204" charset="0"/>
              </a:rPr>
              <a:t>To liaise with the SU’s Marketing Department to ensure student-led events are promoted effectively</a:t>
            </a:r>
          </a:p>
          <a:p>
            <a:pPr marL="171450" indent="-171450">
              <a:lnSpc>
                <a:spcPct val="107000"/>
              </a:lnSpc>
              <a:spcAft>
                <a:spcPts val="800"/>
              </a:spcAft>
              <a:buFont typeface="Arial" panose="020B0604020202020204" pitchFamily="34" charset="0"/>
              <a:buChar char="•"/>
            </a:pPr>
            <a:r>
              <a:rPr lang="en-GB" sz="1200" dirty="0">
                <a:solidFill>
                  <a:schemeClr val="accent6">
                    <a:lumMod val="10000"/>
                  </a:schemeClr>
                </a:solidFill>
                <a:latin typeface="Poppins"/>
                <a:cs typeface="Poppins"/>
              </a:rPr>
              <a:t>To develop content to support marketing and awareness of the area and volunteering opportunities</a:t>
            </a:r>
          </a:p>
          <a:p>
            <a:pPr marL="0" marR="0" indent="0" algn="l">
              <a:lnSpc>
                <a:spcPct val="119000"/>
              </a:lnSpc>
              <a:spcBef>
                <a:spcPts val="0"/>
              </a:spcBef>
              <a:spcAft>
                <a:spcPts val="600"/>
              </a:spcAft>
            </a:pPr>
            <a:endParaRPr lang="en-GB" sz="1800" b="1" dirty="0">
              <a:solidFill>
                <a:schemeClr val="accent6">
                  <a:lumMod val="10000"/>
                </a:schemeClr>
              </a:solidFill>
            </a:endParaRPr>
          </a:p>
          <a:p>
            <a:r>
              <a:rPr lang="en-GB" sz="1400" b="1" dirty="0">
                <a:solidFill>
                  <a:schemeClr val="accent6">
                    <a:lumMod val="10000"/>
                  </a:schemeClr>
                </a:solidFill>
              </a:rPr>
              <a:t>6 – General responsibility (10%)</a:t>
            </a:r>
          </a:p>
          <a:p>
            <a:pPr marL="171450" indent="-171450">
              <a:buFont typeface="Arial" panose="020B0604020202020204" pitchFamily="34" charset="0"/>
              <a:buChar char="•"/>
            </a:pPr>
            <a:r>
              <a:rPr lang="en-GB" sz="1200" dirty="0"/>
              <a:t>Monitor the impact of the volunteer offer and identify areas for future development </a:t>
            </a:r>
          </a:p>
          <a:p>
            <a:pPr marL="171450" indent="-171450">
              <a:buFont typeface="Arial" panose="020B0604020202020204" pitchFamily="34" charset="0"/>
              <a:buChar char="•"/>
            </a:pPr>
            <a:r>
              <a:rPr lang="en-GB" sz="1200" dirty="0"/>
              <a:t>Ensure that all activities in the programme are delivered safely and in-line with SU procedures</a:t>
            </a:r>
          </a:p>
          <a:p>
            <a:pPr marL="171450" indent="-171450">
              <a:buFont typeface="Arial" panose="020B0604020202020204" pitchFamily="34" charset="0"/>
              <a:buChar char="•"/>
            </a:pPr>
            <a:r>
              <a:rPr lang="en-GB" sz="1200" dirty="0"/>
              <a:t>Provide support to the SU Officers with administration and project work as required</a:t>
            </a:r>
          </a:p>
          <a:p>
            <a:endParaRPr lang="en-GB" sz="1400" dirty="0"/>
          </a:p>
          <a:p>
            <a:endParaRPr lang="en-GB" sz="1400" dirty="0"/>
          </a:p>
          <a:p>
            <a:endParaRPr lang="en-GB" sz="2000" dirty="0">
              <a:solidFill>
                <a:schemeClr val="accent6">
                  <a:lumMod val="10000"/>
                </a:schemeClr>
              </a:solidFill>
              <a:latin typeface="Poppins"/>
              <a:cs typeface="Poppins"/>
            </a:endParaRPr>
          </a:p>
        </p:txBody>
      </p:sp>
      <p:sp>
        <p:nvSpPr>
          <p:cNvPr id="3" name="Title 2">
            <a:extLst>
              <a:ext uri="{FF2B5EF4-FFF2-40B4-BE49-F238E27FC236}">
                <a16:creationId xmlns:a16="http://schemas.microsoft.com/office/drawing/2014/main" id="{F213CC37-1F87-436A-92BF-1132027B1572}"/>
              </a:ext>
            </a:extLst>
          </p:cNvPr>
          <p:cNvSpPr>
            <a:spLocks noGrp="1"/>
          </p:cNvSpPr>
          <p:nvPr>
            <p:ph type="title"/>
          </p:nvPr>
        </p:nvSpPr>
        <p:spPr/>
        <p:txBody>
          <a:bodyPr>
            <a:normAutofit/>
          </a:bodyPr>
          <a:lstStyle/>
          <a:p>
            <a:r>
              <a:rPr lang="en-US" sz="2000" dirty="0"/>
              <a:t>Main responsibilities</a:t>
            </a:r>
            <a:endParaRPr lang="en-GB" sz="2000" dirty="0"/>
          </a:p>
        </p:txBody>
      </p:sp>
    </p:spTree>
    <p:extLst>
      <p:ext uri="{BB962C8B-B14F-4D97-AF65-F5344CB8AC3E}">
        <p14:creationId xmlns:p14="http://schemas.microsoft.com/office/powerpoint/2010/main" val="40225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45E69F-F98E-49EC-AD0E-A8BE52940B1E}"/>
              </a:ext>
            </a:extLst>
          </p:cNvPr>
          <p:cNvSpPr>
            <a:spLocks noGrp="1"/>
          </p:cNvSpPr>
          <p:nvPr>
            <p:ph idx="1"/>
          </p:nvPr>
        </p:nvSpPr>
        <p:spPr>
          <a:xfrm>
            <a:off x="681038" y="1179682"/>
            <a:ext cx="8543925" cy="4528660"/>
          </a:xfrm>
        </p:spPr>
        <p:txBody>
          <a:bodyPr vert="horz" lIns="91440" tIns="45720" rIns="91440" bIns="45720" rtlCol="0" anchor="t">
            <a:noAutofit/>
          </a:bodyPr>
          <a:lstStyle/>
          <a:p>
            <a:r>
              <a:rPr lang="en-US" sz="1400" dirty="0">
                <a:solidFill>
                  <a:schemeClr val="accent6">
                    <a:lumMod val="10000"/>
                  </a:schemeClr>
                </a:solidFill>
                <a:latin typeface="Poppins Medium" panose="00000600000000000000" pitchFamily="2" charset="0"/>
                <a:cs typeface="Poppins Medium" panose="00000600000000000000" pitchFamily="2" charset="0"/>
              </a:rPr>
              <a:t>To be successful in this role, these are the things that will matter most:</a:t>
            </a:r>
          </a:p>
          <a:p>
            <a:pPr marL="171450" indent="-171450">
              <a:buFont typeface="Arial" panose="020B0604020202020204" pitchFamily="34" charset="0"/>
              <a:buChar char="•"/>
            </a:pPr>
            <a:r>
              <a:rPr lang="en-GB" sz="1200" dirty="0">
                <a:solidFill>
                  <a:schemeClr val="accent6">
                    <a:lumMod val="10000"/>
                  </a:schemeClr>
                </a:solidFill>
              </a:rPr>
              <a:t>Ability to be student-led and empathy with the cause, mission and values of The SU</a:t>
            </a:r>
          </a:p>
          <a:p>
            <a:pPr marL="171450" indent="-171450">
              <a:spcAft>
                <a:spcPts val="800"/>
              </a:spcAft>
              <a:buFont typeface="Arial" panose="020B0604020202020204" pitchFamily="34" charset="0"/>
              <a:buChar char="•"/>
            </a:pPr>
            <a:r>
              <a:rPr lang="en-GB" sz="1200" dirty="0"/>
              <a:t>Understanding what a membership led organisation means</a:t>
            </a:r>
          </a:p>
          <a:p>
            <a:pPr marL="171450" indent="-171450">
              <a:spcAft>
                <a:spcPts val="800"/>
              </a:spcAft>
              <a:buFont typeface="Arial" panose="020B0604020202020204" pitchFamily="34" charset="0"/>
              <a:buChar char="•"/>
            </a:pPr>
            <a:r>
              <a:rPr lang="en-GB" sz="1200" dirty="0"/>
              <a:t>Flexible with an ability to prioritise and get things done in a busy environment</a:t>
            </a:r>
            <a:endParaRPr lang="en-US" sz="1400" dirty="0">
              <a:solidFill>
                <a:schemeClr val="accent6">
                  <a:lumMod val="10000"/>
                </a:schemeClr>
              </a:solidFill>
              <a:latin typeface="Poppins Medium" panose="00000600000000000000" pitchFamily="2" charset="0"/>
              <a:cs typeface="Poppins Medium" panose="00000600000000000000" pitchFamily="2" charset="0"/>
            </a:endParaRPr>
          </a:p>
          <a:p>
            <a:pPr>
              <a:spcAft>
                <a:spcPts val="800"/>
              </a:spcAft>
            </a:pPr>
            <a:r>
              <a:rPr lang="en-US" sz="1400" dirty="0">
                <a:solidFill>
                  <a:schemeClr val="accent6">
                    <a:lumMod val="10000"/>
                  </a:schemeClr>
                </a:solidFill>
                <a:latin typeface="Poppins Medium" panose="00000600000000000000" pitchFamily="2" charset="0"/>
                <a:cs typeface="Poppins Medium" panose="00000600000000000000" pitchFamily="2" charset="0"/>
              </a:rPr>
              <a:t>Essential </a:t>
            </a:r>
            <a:r>
              <a:rPr lang="en-US" sz="1400" dirty="0" err="1">
                <a:solidFill>
                  <a:schemeClr val="accent6">
                    <a:lumMod val="10000"/>
                  </a:schemeClr>
                </a:solidFill>
                <a:latin typeface="Poppins Medium" panose="00000600000000000000" pitchFamily="2" charset="0"/>
                <a:cs typeface="Poppins Medium" panose="00000600000000000000" pitchFamily="2" charset="0"/>
              </a:rPr>
              <a:t>behavioural</a:t>
            </a:r>
            <a:r>
              <a:rPr lang="en-US" sz="1400" dirty="0">
                <a:solidFill>
                  <a:schemeClr val="accent6">
                    <a:lumMod val="10000"/>
                  </a:schemeClr>
                </a:solidFill>
                <a:latin typeface="Poppins Medium" panose="00000600000000000000" pitchFamily="2" charset="0"/>
                <a:cs typeface="Poppins Medium" panose="00000600000000000000" pitchFamily="2" charset="0"/>
              </a:rPr>
              <a:t> competencies:</a:t>
            </a:r>
          </a:p>
          <a:p>
            <a:pPr marL="171450" indent="-171450">
              <a:spcAft>
                <a:spcPts val="800"/>
              </a:spcAft>
              <a:buFont typeface="Arial" panose="020B0604020202020204" pitchFamily="34" charset="0"/>
              <a:buChar char="•"/>
            </a:pPr>
            <a:r>
              <a:rPr lang="en-GB" sz="1200" dirty="0">
                <a:solidFill>
                  <a:schemeClr val="accent6">
                    <a:lumMod val="10000"/>
                  </a:schemeClr>
                </a:solidFill>
              </a:rPr>
              <a:t>Works under own initiative to deliver objectives to agreed targets and a high standard</a:t>
            </a:r>
          </a:p>
          <a:p>
            <a:pPr marL="171450" indent="-171450">
              <a:spcAft>
                <a:spcPts val="800"/>
              </a:spcAft>
              <a:buFont typeface="Arial" panose="020B0604020202020204" pitchFamily="34" charset="0"/>
              <a:buChar char="•"/>
            </a:pPr>
            <a:r>
              <a:rPr lang="en-GB" sz="1200" dirty="0">
                <a:solidFill>
                  <a:schemeClr val="accent6">
                    <a:lumMod val="10000"/>
                  </a:schemeClr>
                </a:solidFill>
              </a:rPr>
              <a:t>Manages time, workload and priorities according to strategic need</a:t>
            </a:r>
          </a:p>
          <a:p>
            <a:pPr marL="171450" indent="-171450">
              <a:spcAft>
                <a:spcPts val="800"/>
              </a:spcAft>
              <a:buFont typeface="Arial" panose="020B0604020202020204" pitchFamily="34" charset="0"/>
              <a:buChar char="•"/>
            </a:pPr>
            <a:r>
              <a:rPr lang="en-GB" sz="1200" dirty="0">
                <a:solidFill>
                  <a:schemeClr val="accent6">
                    <a:lumMod val="10000"/>
                  </a:schemeClr>
                </a:solidFill>
              </a:rPr>
              <a:t>Ability to form and maintain effective partnerships, including within the team</a:t>
            </a:r>
          </a:p>
          <a:p>
            <a:pPr marL="171450" indent="-171450">
              <a:spcAft>
                <a:spcPts val="800"/>
              </a:spcAft>
              <a:buFont typeface="Arial" panose="020B0604020202020204" pitchFamily="34" charset="0"/>
              <a:buChar char="•"/>
            </a:pPr>
            <a:r>
              <a:rPr lang="en-GB" sz="1200" dirty="0">
                <a:solidFill>
                  <a:schemeClr val="accent6">
                    <a:lumMod val="10000"/>
                  </a:schemeClr>
                </a:solidFill>
              </a:rPr>
              <a:t>Open, flexible and transparent ways of working</a:t>
            </a:r>
          </a:p>
          <a:p>
            <a:pPr marL="171450" indent="-171450">
              <a:spcAft>
                <a:spcPts val="800"/>
              </a:spcAft>
              <a:buFont typeface="Arial" panose="020B0604020202020204" pitchFamily="34" charset="0"/>
              <a:buChar char="•"/>
            </a:pPr>
            <a:r>
              <a:rPr lang="en-GB" sz="1200" dirty="0">
                <a:solidFill>
                  <a:schemeClr val="accent6">
                    <a:lumMod val="10000"/>
                  </a:schemeClr>
                </a:solidFill>
              </a:rPr>
              <a:t>Creativity and innovation within work, with a strong attention to detail</a:t>
            </a:r>
            <a:endParaRPr lang="en-US" sz="1400" dirty="0">
              <a:solidFill>
                <a:schemeClr val="accent6">
                  <a:lumMod val="10000"/>
                </a:schemeClr>
              </a:solidFill>
              <a:latin typeface="Poppins Medium" panose="00000600000000000000" pitchFamily="2" charset="0"/>
              <a:cs typeface="Poppins Medium" panose="00000600000000000000" pitchFamily="2" charset="0"/>
            </a:endParaRPr>
          </a:p>
          <a:p>
            <a:r>
              <a:rPr lang="en-US" sz="1400" dirty="0">
                <a:solidFill>
                  <a:schemeClr val="accent6">
                    <a:lumMod val="10000"/>
                  </a:schemeClr>
                </a:solidFill>
                <a:latin typeface="Poppins Medium" panose="00000600000000000000" pitchFamily="2" charset="0"/>
                <a:cs typeface="Poppins Medium" panose="00000600000000000000" pitchFamily="2" charset="0"/>
              </a:rPr>
              <a:t>Skills and experience:</a:t>
            </a:r>
          </a:p>
          <a:p>
            <a:pPr marL="171450" indent="-171450">
              <a:spcAft>
                <a:spcPts val="800"/>
              </a:spcAft>
              <a:buFont typeface="Arial" panose="020B0604020202020204" pitchFamily="34" charset="0"/>
              <a:buChar char="•"/>
            </a:pPr>
            <a:r>
              <a:rPr lang="en-GB" sz="1200" dirty="0">
                <a:solidFill>
                  <a:schemeClr val="accent6">
                    <a:lumMod val="10000"/>
                  </a:schemeClr>
                </a:solidFill>
                <a:latin typeface="Poppins"/>
                <a:cs typeface="Poppins"/>
              </a:rPr>
              <a:t>Educated to degree level or equivalent relevant experience</a:t>
            </a:r>
          </a:p>
          <a:p>
            <a:pPr marL="171450" indent="-171450">
              <a:spcAft>
                <a:spcPts val="800"/>
              </a:spcAft>
              <a:buFont typeface="Arial" panose="020B0604020202020204" pitchFamily="34" charset="0"/>
              <a:buChar char="•"/>
            </a:pPr>
            <a:r>
              <a:rPr lang="en-GB" sz="1200" dirty="0"/>
              <a:t>Events or project management, with some fundraising knowledge, good planning and networking skills </a:t>
            </a:r>
          </a:p>
          <a:p>
            <a:pPr marL="171450" indent="-171450">
              <a:spcAft>
                <a:spcPts val="800"/>
              </a:spcAft>
              <a:buFont typeface="Arial" panose="020B0604020202020204" pitchFamily="34" charset="0"/>
              <a:buChar char="•"/>
            </a:pPr>
            <a:r>
              <a:rPr lang="en-GB" sz="1200" dirty="0"/>
              <a:t>Ability to communicate and engage with a wide range of audiences</a:t>
            </a:r>
          </a:p>
          <a:p>
            <a:pPr>
              <a:spcAft>
                <a:spcPts val="800"/>
              </a:spcAft>
            </a:pPr>
            <a:r>
              <a:rPr lang="en-GB" sz="1200" dirty="0"/>
              <a:t> • Producing engaging content to brand standards</a:t>
            </a:r>
          </a:p>
          <a:p>
            <a:pPr>
              <a:spcAft>
                <a:spcPts val="800"/>
              </a:spcAft>
            </a:pPr>
            <a:r>
              <a:rPr lang="en-GB" sz="1200" dirty="0"/>
              <a:t> • Supervision of people in the delivery of events and activities</a:t>
            </a:r>
            <a:endParaRPr lang="en-GB" sz="1200" dirty="0">
              <a:solidFill>
                <a:schemeClr val="accent6">
                  <a:lumMod val="10000"/>
                </a:schemeClr>
              </a:solidFill>
            </a:endParaRPr>
          </a:p>
          <a:p>
            <a:pPr marL="171450" indent="-171450">
              <a:spcAft>
                <a:spcPts val="800"/>
              </a:spcAft>
              <a:buFont typeface="Arial" panose="020B0604020202020204" pitchFamily="34" charset="0"/>
              <a:buChar char="•"/>
            </a:pPr>
            <a:endParaRPr lang="en-GB" sz="1400" dirty="0">
              <a:solidFill>
                <a:schemeClr val="accent6">
                  <a:lumMod val="10000"/>
                </a:schemeClr>
              </a:solidFill>
            </a:endParaRPr>
          </a:p>
        </p:txBody>
      </p:sp>
      <p:sp>
        <p:nvSpPr>
          <p:cNvPr id="3" name="Title 2">
            <a:extLst>
              <a:ext uri="{FF2B5EF4-FFF2-40B4-BE49-F238E27FC236}">
                <a16:creationId xmlns:a16="http://schemas.microsoft.com/office/drawing/2014/main" id="{891BDD60-7203-4C1C-946D-5D42ACA4B80A}"/>
              </a:ext>
            </a:extLst>
          </p:cNvPr>
          <p:cNvSpPr>
            <a:spLocks noGrp="1"/>
          </p:cNvSpPr>
          <p:nvPr>
            <p:ph type="title"/>
          </p:nvPr>
        </p:nvSpPr>
        <p:spPr/>
        <p:txBody>
          <a:bodyPr>
            <a:normAutofit/>
          </a:bodyPr>
          <a:lstStyle/>
          <a:p>
            <a:r>
              <a:rPr lang="en-US" dirty="0"/>
              <a:t>About you</a:t>
            </a:r>
            <a:endParaRPr lang="en-GB" dirty="0"/>
          </a:p>
        </p:txBody>
      </p:sp>
    </p:spTree>
    <p:extLst>
      <p:ext uri="{BB962C8B-B14F-4D97-AF65-F5344CB8AC3E}">
        <p14:creationId xmlns:p14="http://schemas.microsoft.com/office/powerpoint/2010/main" val="32593760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9BF541-C5D2-4047-8038-29361D9F9AD9}" vid="{07E7F4D4-F06B-4AA4-9CE1-C7889231D1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03F8A7AE96C34A9DB55767D37276EB" ma:contentTypeVersion="2" ma:contentTypeDescription="Create a new document." ma:contentTypeScope="" ma:versionID="15fe7e403202f72445c105bd93cc2b24">
  <xsd:schema xmlns:xsd="http://www.w3.org/2001/XMLSchema" xmlns:xs="http://www.w3.org/2001/XMLSchema" xmlns:p="http://schemas.microsoft.com/office/2006/metadata/properties" xmlns:ns2="d5d4e161-0a49-4223-abeb-f04dfc4a69fe" targetNamespace="http://schemas.microsoft.com/office/2006/metadata/properties" ma:root="true" ma:fieldsID="d709848504016c2e0f86e57e0cd41a6f" ns2:_="">
    <xsd:import namespace="d5d4e161-0a49-4223-abeb-f04dfc4a69f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4e161-0a49-4223-abeb-f04dfc4a6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2F6C49-8F1A-4FAA-99BD-24C03D5F00F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A197A7C-229E-48BA-AED6-F32F22A0848C}">
  <ds:schemaRefs>
    <ds:schemaRef ds:uri="d5d4e161-0a49-4223-abeb-f04dfc4a69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BE6E45-520F-4E38-A307-93325CE938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 Job Pack Template</Template>
  <TotalTime>1583</TotalTime>
  <Words>1627</Words>
  <Application>Microsoft Office PowerPoint</Application>
  <PresentationFormat>A4 Paper (210x297 mm)</PresentationFormat>
  <Paragraphs>118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 Light</vt:lpstr>
      <vt:lpstr>Arial</vt:lpstr>
      <vt:lpstr>Poppins Medium</vt:lpstr>
      <vt:lpstr>Poppins</vt:lpstr>
      <vt:lpstr>Calibri</vt:lpstr>
      <vt:lpstr>Office Theme</vt:lpstr>
      <vt:lpstr>Volunteering Coordinator</vt:lpstr>
      <vt:lpstr>Welcome </vt:lpstr>
      <vt:lpstr>What we do</vt:lpstr>
      <vt:lpstr>Summary of the job</vt:lpstr>
      <vt:lpstr>Role overview</vt:lpstr>
      <vt:lpstr>Main responsibilities</vt:lpstr>
      <vt:lpstr>Main responsibilities</vt:lpstr>
      <vt:lpstr>Main responsibilities</vt:lpstr>
      <vt:lpstr>About you</vt:lpstr>
      <vt:lpstr>Other benefits</vt:lpstr>
      <vt:lpstr>How to apply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Support Manager</dc:title>
  <dc:creator>Sam Cook</dc:creator>
  <cp:lastModifiedBy>Anna Boneham</cp:lastModifiedBy>
  <cp:revision>88</cp:revision>
  <dcterms:created xsi:type="dcterms:W3CDTF">2020-08-26T19:23:52Z</dcterms:created>
  <dcterms:modified xsi:type="dcterms:W3CDTF">2023-03-01T08:39:07Z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0x0101006B03F8A7AE96C34A9DB55767D37276EB</vt:lpwstr>
  </property>
</Properties>
</file>